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363" r:id="rId4"/>
    <p:sldId id="390" r:id="rId5"/>
    <p:sldId id="360" r:id="rId6"/>
    <p:sldId id="291" r:id="rId7"/>
    <p:sldId id="339" r:id="rId8"/>
    <p:sldId id="359" r:id="rId9"/>
    <p:sldId id="364" r:id="rId10"/>
    <p:sldId id="391" r:id="rId11"/>
    <p:sldId id="392" r:id="rId12"/>
    <p:sldId id="393" r:id="rId13"/>
    <p:sldId id="365" r:id="rId14"/>
    <p:sldId id="318" r:id="rId15"/>
    <p:sldId id="395" r:id="rId16"/>
    <p:sldId id="394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1pPr>
    <a:lvl2pPr marL="0" marR="0" indent="4572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2pPr>
    <a:lvl3pPr marL="0" marR="0" indent="9144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3pPr>
    <a:lvl4pPr marL="0" marR="0" indent="13716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4pPr>
    <a:lvl5pPr marL="0" marR="0" indent="18288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5pPr>
    <a:lvl6pPr marL="0" marR="0" indent="22860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6pPr>
    <a:lvl7pPr marL="0" marR="0" indent="27432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7pPr>
    <a:lvl8pPr marL="0" marR="0" indent="32004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8pPr>
    <a:lvl9pPr marL="0" marR="0" indent="36576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50"/>
    <a:srgbClr val="FCE6DC"/>
    <a:srgbClr val="E8F5E6"/>
    <a:srgbClr val="000000"/>
    <a:srgbClr val="5DB644"/>
    <a:srgbClr val="71D4EE"/>
    <a:srgbClr val="0271CE"/>
    <a:srgbClr val="9CCCA0"/>
    <a:srgbClr val="0070B9"/>
    <a:srgbClr val="BF4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7"/>
    <p:restoredTop sz="86642" autoAdjust="0"/>
  </p:normalViewPr>
  <p:slideViewPr>
    <p:cSldViewPr snapToGrid="0" snapToObjects="1">
      <p:cViewPr varScale="1">
        <p:scale>
          <a:sx n="50" d="100"/>
          <a:sy n="50" d="100"/>
        </p:scale>
        <p:origin x="151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6" d="100"/>
          <a:sy n="106" d="100"/>
        </p:scale>
        <p:origin x="2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2081825704105E-2"/>
          <c:y val="1.8965812037835667E-2"/>
          <c:w val="0.96562499999999996"/>
          <c:h val="0.901583445033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903-A345-A59D31A8E02A}"/>
              </c:ext>
            </c:extLst>
          </c:dPt>
          <c:dPt>
            <c:idx val="1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A-4903-A345-A59D31A8E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903-A345-A59D31A8E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903-A345-A59D31A8E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903-A345-A59D31A8E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04696871839668E-3"/>
          <c:y val="5.5647040196090056E-2"/>
          <c:w val="0.92928076575940088"/>
          <c:h val="0.63452337981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ANYTOWN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1FE7CA-9381-4A98-9238-E75EC4294B24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04-49A9-A7F1-A386795ED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CCF-AAE2-CADD2980E1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CCF-AAE2-CADD2980E1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4-4CCF-AAE2-CADD2980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25930194749716E-2"/>
          <c:y val="0.79451337230781638"/>
          <c:w val="0.90404646517037213"/>
          <c:h val="0.18766453847888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7500000000001E-2"/>
          <c:y val="4.2165535144641969E-2"/>
          <c:w val="0.96562499999999996"/>
          <c:h val="0.823069574099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F40D90-FFA3-40DE-A6B6-D5DB908A653C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00-41CC-B177-338164828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252-A381-A240BB3637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FD-4BB6-97FD-51A90420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0-4252-A381-A240BB3637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252-A381-A240BB36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2081825704105E-2"/>
          <c:y val="1.8965812037835667E-2"/>
          <c:w val="0.96562499999999996"/>
          <c:h val="0.901583445033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903-A345-A59D31A8E02A}"/>
              </c:ext>
            </c:extLst>
          </c:dPt>
          <c:dPt>
            <c:idx val="1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A-4903-A345-A59D31A8E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903-A345-A59D31A8E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903-A345-A59D31A8E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903-A345-A59D31A8E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04696871839668E-3"/>
          <c:y val="5.5647040196090056E-2"/>
          <c:w val="0.92928076575940088"/>
          <c:h val="0.63452337981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ANYTOWN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CCF-AAE2-CADD2980E1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CCF-AAE2-CADD2980E1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4-4CCF-AAE2-CADD2980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938406025905733E-2"/>
          <c:y val="0.7675552335502045"/>
          <c:w val="0.93793398933921623"/>
          <c:h val="0.20727045757532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7500000000001E-2"/>
          <c:y val="4.2165535144641969E-2"/>
          <c:w val="0.96562499999999996"/>
          <c:h val="0.823069574099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7470AD-301E-4B26-B686-61DD8DF3790B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BF-4999-AF13-EF86E9C34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252-A381-A240BB3637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FD-4BB6-97FD-51A90420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0-4252-A381-A240BB3637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252-A381-A240BB36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068855-4DE4-5A4C-ACEE-CA3D2DACE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6AD2-33F4-F541-A405-98A0B82EEA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9B83-3647-F14A-A155-BABBFBBD44BE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AB315-C283-224E-ADA7-E66CBE138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D093C-D413-3343-B459-4417B0A3A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3CFC-906F-5B44-9B3F-6628E3B1D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171450" indent="-171450" defTabSz="924916">
              <a:buFont typeface="Arial" panose="020B0604020202020204" pitchFamily="34" charset="0"/>
              <a:buChar char="•"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4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lang="en-US" dirty="0"/>
          </a:p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4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7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1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00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8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24916">
              <a:buFont typeface="Arial" panose="020B0604020202020204" pitchFamily="34" charset="0"/>
              <a:buNone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34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924916">
              <a:buFont typeface="Arial" panose="020B0604020202020204" pitchFamily="34" charset="0"/>
              <a:buChar char="•"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46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0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sz="800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indent="0" defTabSz="924916">
              <a:buFont typeface="Arial" panose="020B0604020202020204" pitchFamily="34" charset="0"/>
              <a:buNone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3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goes here"/>
          <p:cNvSpPr txBox="1">
            <a:spLocks noGrp="1"/>
          </p:cNvSpPr>
          <p:nvPr>
            <p:ph type="body" sz="quarter" idx="14"/>
          </p:nvPr>
        </p:nvSpPr>
        <p:spPr>
          <a:xfrm>
            <a:off x="13004174" y="6757460"/>
            <a:ext cx="9444737" cy="614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371CE"/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goes here</a:t>
            </a:r>
          </a:p>
        </p:txBody>
      </p:sp>
      <p:sp>
        <p:nvSpPr>
          <p:cNvPr id="17" name="Title goes here…"/>
          <p:cNvSpPr txBox="1">
            <a:spLocks noGrp="1"/>
          </p:cNvSpPr>
          <p:nvPr>
            <p:ph type="body" sz="quarter" idx="15"/>
          </p:nvPr>
        </p:nvSpPr>
        <p:spPr>
          <a:xfrm>
            <a:off x="13004174" y="5073986"/>
            <a:ext cx="9864562" cy="1808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Title goes here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Here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4B47129E-0980-394C-B20C-EB944F145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26DDCAD8-C377-CD44-977F-CC9E0B3B430E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6F48A-B291-4A4E-ACC4-33E1E750B9BB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8585310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">
    <p:bg>
      <p:bgPr>
        <a:solidFill>
          <a:srgbClr val="D1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0521C8E3-F1CA-8047-905B-0AA41DF3A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9363D509-090F-2642-84F9-86423DCAC2CD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13557859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908165" y="3459854"/>
            <a:ext cx="21501993" cy="157431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8165" y="6019848"/>
            <a:ext cx="12197924" cy="4263590"/>
          </a:xfrm>
          <a:prstGeom prst="rect">
            <a:avLst/>
          </a:prstGeom>
        </p:spPr>
        <p:txBody>
          <a:bodyPr/>
          <a:lstStyle>
            <a:lvl1pPr marL="342900" indent="-342900"/>
            <a:lvl2pPr>
              <a:buSzPct val="75000"/>
            </a:lvl2pPr>
            <a:lvl3pPr>
              <a:buSzPct val="75000"/>
            </a:lvl3pPr>
            <a:lvl4pPr>
              <a:buSzPct val="75000"/>
            </a:lvl4pPr>
            <a:lvl5pPr>
              <a:buSzPct val="7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CBEM Logo - Full Color - Large@2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1908165" y="2416562"/>
            <a:ext cx="21501993" cy="12997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000" cap="all"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Rectangle: Rounded Corners 27"/>
          <p:cNvSpPr>
            <a:spLocks noGrp="1"/>
          </p:cNvSpPr>
          <p:nvPr>
            <p:ph type="body" sz="quarter" idx="14"/>
          </p:nvPr>
        </p:nvSpPr>
        <p:spPr>
          <a:xfrm>
            <a:off x="1908165" y="4898678"/>
            <a:ext cx="1905001" cy="96690"/>
          </a:xfrm>
          <a:prstGeom prst="roundRect">
            <a:avLst>
              <a:gd name="adj" fmla="val 50000"/>
            </a:avLst>
          </a:prstGeom>
          <a:solidFill>
            <a:srgbClr val="0371CE"/>
          </a:solidFill>
          <a:ln w="12700"/>
        </p:spPr>
        <p:txBody>
          <a:bodyPr lIns="45719" tIns="45719" rIns="45719" bIns="45719" anchor="ctr">
            <a:noAutofit/>
          </a:bodyPr>
          <a:lstStyle/>
          <a:p>
            <a:pPr marL="0" indent="0" algn="ctr" defTabSz="182889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pic>
        <p:nvPicPr>
          <p:cNvPr id="52" name="JHJAG_Color_logo_CMYK_5in.pdf" descr="JHJAG_Color_logo_CMYK_5in.pdf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20457672" y="11861641"/>
            <a:ext cx="3234114" cy="9559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E8564AB7-F9DC-074F-9C3B-11A1BA4BF351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C13E8-BE9C-40DB-8AB6-638CC9457F00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-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JHJAG_Color_logo_CMYK_5in.pdf" descr="JHJAG_Color_logo_CMYK_5in.pdf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20457672" y="11861640"/>
            <a:ext cx="3234115" cy="9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Full Color - Large@2x.png">
            <a:extLst>
              <a:ext uri="{FF2B5EF4-FFF2-40B4-BE49-F238E27FC236}">
                <a16:creationId xmlns:a16="http://schemas.microsoft.com/office/drawing/2014/main" id="{508F9245-D728-4C43-8735-17713C7D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" y="11679150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C858E030-59EB-4A5D-845B-EA4FE6E53D30}"/>
              </a:ext>
            </a:extLst>
          </p:cNvPr>
          <p:cNvSpPr txBox="1"/>
          <p:nvPr userDrawn="1"/>
        </p:nvSpPr>
        <p:spPr>
          <a:xfrm>
            <a:off x="20193982" y="1281453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25A32-1C83-4871-A4F8-5115FDE8DE4F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4B47129E-0980-394C-B20C-EB944F145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26DDCAD8-C377-CD44-977F-CC9E0B3B430E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6977C-2831-46DD-8F89-52158112401A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">
    <p:bg>
      <p:bgPr>
        <a:solidFill>
          <a:srgbClr val="D1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0521C8E3-F1CA-8047-905B-0AA41DF3A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9363D509-090F-2642-84F9-86423DCAC2CD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0B53E-A337-464C-8BDC-EA149E21E38C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goes here"/>
          <p:cNvSpPr txBox="1">
            <a:spLocks noGrp="1"/>
          </p:cNvSpPr>
          <p:nvPr>
            <p:ph type="body" sz="quarter" idx="14"/>
          </p:nvPr>
        </p:nvSpPr>
        <p:spPr>
          <a:xfrm>
            <a:off x="13004174" y="6757460"/>
            <a:ext cx="9444737" cy="614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371CE"/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goes here</a:t>
            </a:r>
          </a:p>
        </p:txBody>
      </p:sp>
      <p:sp>
        <p:nvSpPr>
          <p:cNvPr id="17" name="Title goes here…"/>
          <p:cNvSpPr txBox="1">
            <a:spLocks noGrp="1"/>
          </p:cNvSpPr>
          <p:nvPr>
            <p:ph type="body" sz="quarter" idx="15"/>
          </p:nvPr>
        </p:nvSpPr>
        <p:spPr>
          <a:xfrm>
            <a:off x="13004174" y="5073986"/>
            <a:ext cx="9864562" cy="1808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Title goes here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Here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1824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DE2D9-94E5-472E-8FB7-2CE03AE3B40F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908165" y="3459854"/>
            <a:ext cx="21501993" cy="157431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8165" y="6019848"/>
            <a:ext cx="12197924" cy="4263590"/>
          </a:xfrm>
          <a:prstGeom prst="rect">
            <a:avLst/>
          </a:prstGeom>
        </p:spPr>
        <p:txBody>
          <a:bodyPr/>
          <a:lstStyle>
            <a:lvl1pPr marL="342900" indent="-342900"/>
            <a:lvl2pPr>
              <a:buSzPct val="75000"/>
            </a:lvl2pPr>
            <a:lvl3pPr>
              <a:buSzPct val="75000"/>
            </a:lvl3pPr>
            <a:lvl4pPr>
              <a:buSzPct val="75000"/>
            </a:lvl4pPr>
            <a:lvl5pPr>
              <a:buSzPct val="7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CBEM Logo - Full Color - Large@2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1908165" y="2416562"/>
            <a:ext cx="21501993" cy="12997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000" cap="all"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Rectangle: Rounded Corners 27"/>
          <p:cNvSpPr>
            <a:spLocks noGrp="1"/>
          </p:cNvSpPr>
          <p:nvPr>
            <p:ph type="body" sz="quarter" idx="14"/>
          </p:nvPr>
        </p:nvSpPr>
        <p:spPr>
          <a:xfrm>
            <a:off x="1908165" y="4898678"/>
            <a:ext cx="1905001" cy="96690"/>
          </a:xfrm>
          <a:prstGeom prst="roundRect">
            <a:avLst>
              <a:gd name="adj" fmla="val 50000"/>
            </a:avLst>
          </a:prstGeom>
          <a:solidFill>
            <a:srgbClr val="0371CE"/>
          </a:solidFill>
          <a:ln w="12700"/>
        </p:spPr>
        <p:txBody>
          <a:bodyPr lIns="45719" tIns="45719" rIns="45719" bIns="45719" anchor="ctr">
            <a:noAutofit/>
          </a:bodyPr>
          <a:lstStyle/>
          <a:p>
            <a:pPr marL="0" indent="0" algn="ctr" defTabSz="182889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pic>
        <p:nvPicPr>
          <p:cNvPr id="52" name="JHJAG_Color_logo_CMYK_5in.pdf" descr="JHJAG_Color_logo_CMYK_5in.pdf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20457672" y="11861641"/>
            <a:ext cx="3234114" cy="9559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E8564AB7-F9DC-074F-9C3B-11A1BA4BF351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2580275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-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JHJAG_Color_logo_CMYK_5in.pdf" descr="JHJAG_Color_logo_CMYK_5in.pdf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20457672" y="11861640"/>
            <a:ext cx="3234115" cy="9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Full Color - Large@2x.png">
            <a:extLst>
              <a:ext uri="{FF2B5EF4-FFF2-40B4-BE49-F238E27FC236}">
                <a16:creationId xmlns:a16="http://schemas.microsoft.com/office/drawing/2014/main" id="{508F9245-D728-4C43-8735-17713C7D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" y="11679150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C858E030-59EB-4A5D-845B-EA4FE6E53D30}"/>
              </a:ext>
            </a:extLst>
          </p:cNvPr>
          <p:cNvSpPr txBox="1"/>
          <p:nvPr userDrawn="1"/>
        </p:nvSpPr>
        <p:spPr>
          <a:xfrm>
            <a:off x="20193982" y="1281453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1FF46-04C6-46E1-9469-A6FD2F047FB8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9500408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5102D-164F-4757-AF0A-C0C095ECBB0A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3261126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HJAG_Color_logo_white_5in-01-01.png" descr="JHJAG_Color_logo_white_5in-01-01.png"/>
          <p:cNvPicPr>
            <a:picLocks noChangeAspect="1"/>
          </p:cNvPicPr>
          <p:nvPr/>
        </p:nvPicPr>
        <p:blipFill>
          <a:blip r:embed="rId7">
            <a:alphaModFix amt="80000"/>
          </a:blip>
          <a:srcRect l="18837" t="33597" r="21270" b="33068"/>
          <a:stretch>
            <a:fillRect/>
          </a:stretch>
        </p:blipFill>
        <p:spPr>
          <a:xfrm>
            <a:off x="10413999" y="11692130"/>
            <a:ext cx="3505202" cy="15074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lnSpc>
                <a:spcPct val="100000"/>
              </a:lnSpc>
              <a:defRPr sz="2400" cap="none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9" r:id="rId4"/>
    <p:sldLayoutId id="2147483660" r:id="rId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9pPr>
    </p:titleStyle>
    <p:bodyStyle>
      <a:lvl1pPr marL="391885" marR="0" indent="-391885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75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1pPr>
      <a:lvl2pPr marL="914400" marR="0" indent="-4572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2pPr>
      <a:lvl3pPr marL="1463039" marR="0" indent="-548639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3pPr>
      <a:lvl4pPr marL="1981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4pPr>
      <a:lvl5pPr marL="24384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5pPr>
      <a:lvl6pPr marL="28956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6pPr>
      <a:lvl7pPr marL="33528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7pPr>
      <a:lvl8pPr marL="38100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8pPr>
      <a:lvl9pPr marL="4267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HJAG_Color_logo_white_5in-01-01.png" descr="JHJAG_Color_logo_white_5in-01-01.png"/>
          <p:cNvPicPr>
            <a:picLocks noChangeAspect="1"/>
          </p:cNvPicPr>
          <p:nvPr/>
        </p:nvPicPr>
        <p:blipFill>
          <a:blip r:embed="rId8">
            <a:alphaModFix amt="80000"/>
          </a:blip>
          <a:srcRect l="18837" t="33597" r="21270" b="33068"/>
          <a:stretch>
            <a:fillRect/>
          </a:stretch>
        </p:blipFill>
        <p:spPr>
          <a:xfrm>
            <a:off x="10413999" y="11692130"/>
            <a:ext cx="3505202" cy="15074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lnSpc>
                <a:spcPct val="100000"/>
              </a:lnSpc>
              <a:defRPr sz="2400" cap="none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458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9pPr>
    </p:titleStyle>
    <p:bodyStyle>
      <a:lvl1pPr marL="391885" marR="0" indent="-391885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75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1pPr>
      <a:lvl2pPr marL="914400" marR="0" indent="-4572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2pPr>
      <a:lvl3pPr marL="1463039" marR="0" indent="-548639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3pPr>
      <a:lvl4pPr marL="1981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4pPr>
      <a:lvl5pPr marL="24384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5pPr>
      <a:lvl6pPr marL="28956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6pPr>
      <a:lvl7pPr marL="33528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7pPr>
      <a:lvl8pPr marL="38100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8pPr>
      <a:lvl9pPr marL="4267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judishouse.org/research-tools/cbem/cbem-methodology-sources/" TargetMode="External"/><Relationship Id="rId3" Type="http://schemas.openxmlformats.org/officeDocument/2006/relationships/hyperlink" Target="https://doi.apa.org/fulltext/2020-06195-001.html" TargetMode="External"/><Relationship Id="rId7" Type="http://schemas.openxmlformats.org/officeDocument/2006/relationships/hyperlink" Target="https://judishouse.org/download/cbem-key-messages/?wpdmdl=1805&amp;_wpdmkey=60fb32e82c5c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judishouse.org/download/cbem-roadmap/?wpdmdl=1807&amp;_wpdmkey=60fb32c8a8690" TargetMode="External"/><Relationship Id="rId5" Type="http://schemas.openxmlformats.org/officeDocument/2006/relationships/hyperlink" Target="https://www.judishouse.org/cbem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onder.cdc.gov/" TargetMode="External"/><Relationship Id="rId9" Type="http://schemas.openxmlformats.org/officeDocument/2006/relationships/hyperlink" Target="https://judishouse.org/research-tools/cbem/cbem-faq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JudisHouse" TargetMode="External"/><Relationship Id="rId13" Type="http://schemas.openxmlformats.org/officeDocument/2006/relationships/hyperlink" Target="https://judishouse.org/research-tools/cbem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facebook.com/JudisHouseDenver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hyperlink" Target="http://www.youtube.com/JudisHouseDenver" TargetMode="External"/><Relationship Id="rId4" Type="http://schemas.openxmlformats.org/officeDocument/2006/relationships/hyperlink" Target="http://www.judishouse.org/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.cdc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dishouse.org/cbem-methodology-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1E860-3EA7-E147-9666-030E05468B01}"/>
              </a:ext>
            </a:extLst>
          </p:cNvPr>
          <p:cNvSpPr/>
          <p:nvPr/>
        </p:nvSpPr>
        <p:spPr>
          <a:xfrm>
            <a:off x="2189583" y="3792568"/>
            <a:ext cx="20004832" cy="5295881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05B0E-BFDA-7544-B1AA-F4B146BD99AE}"/>
              </a:ext>
            </a:extLst>
          </p:cNvPr>
          <p:cNvSpPr/>
          <p:nvPr/>
        </p:nvSpPr>
        <p:spPr>
          <a:xfrm>
            <a:off x="7233312" y="2043276"/>
            <a:ext cx="10084304" cy="385675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1" name="Childhood Bereavement Estimation Model (CBEM) Results and Population Data for the Philadelphia Metro Area"/>
          <p:cNvSpPr txBox="1">
            <a:spLocks noGrp="1"/>
          </p:cNvSpPr>
          <p:nvPr>
            <p:ph type="body" idx="14"/>
          </p:nvPr>
        </p:nvSpPr>
        <p:spPr>
          <a:xfrm>
            <a:off x="3532681" y="7598701"/>
            <a:ext cx="17485566" cy="477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>
                <a:latin typeface="+mj-lt"/>
              </a:rPr>
              <a:t>report prepared by Judi’s House/JAG institute for family grief center</a:t>
            </a:r>
            <a:endParaRPr dirty="0">
              <a:latin typeface="+mj-lt"/>
            </a:endParaRPr>
          </a:p>
        </p:txBody>
      </p:sp>
      <p:sp>
        <p:nvSpPr>
          <p:cNvPr id="142" name="The Center for Grieving Children"/>
          <p:cNvSpPr txBox="1">
            <a:spLocks noGrp="1"/>
          </p:cNvSpPr>
          <p:nvPr>
            <p:ph type="body" idx="15"/>
          </p:nvPr>
        </p:nvSpPr>
        <p:spPr>
          <a:xfrm>
            <a:off x="3449213" y="6454308"/>
            <a:ext cx="17485567" cy="928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r>
              <a:rPr lang="en-US" sz="8800" spc="150" dirty="0" err="1">
                <a:latin typeface="Franklin Gothic Demi Cond" panose="020B0706030402020204" pitchFamily="34" charset="0"/>
              </a:rPr>
              <a:t>AnyTown</a:t>
            </a:r>
            <a:r>
              <a:rPr lang="en-US" sz="8800" spc="150" dirty="0">
                <a:latin typeface="Franklin Gothic Demi Cond" panose="020B0706030402020204" pitchFamily="34" charset="0"/>
              </a:rPr>
              <a:t> Area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146C3-6263-554D-A617-DB54F38F4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2" y="2043276"/>
            <a:ext cx="9917375" cy="3856757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15092DF0-B7A9-BA43-8A81-7C19C5ED798B}"/>
              </a:ext>
            </a:extLst>
          </p:cNvPr>
          <p:cNvSpPr/>
          <p:nvPr/>
        </p:nvSpPr>
        <p:spPr>
          <a:xfrm>
            <a:off x="7750626" y="8628139"/>
            <a:ext cx="8882743" cy="920619"/>
          </a:xfrm>
          <a:prstGeom prst="parallelogram">
            <a:avLst/>
          </a:prstGeom>
          <a:solidFill>
            <a:srgbClr val="FFFFF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DB644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078285964"/>
              </p:ext>
            </p:extLst>
          </p:nvPr>
        </p:nvGraphicFramePr>
        <p:xfrm>
          <a:off x="1419667" y="3748208"/>
          <a:ext cx="21011109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1 in X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of Children</a:t>
                      </a:r>
                      <a:endParaRPr sz="3200" b="0" i="0" dirty="0">
                        <a:solidFill>
                          <a:srgbClr val="EF805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9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10.8%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11,282,790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 in 10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9.7%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173,130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9.9%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74,540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9.7%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16,880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12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17,220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1,330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23,690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9.9%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16,010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38896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EF8050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parent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age 25</a:t>
            </a: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088683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EF8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7133A5E8-4B14-4AEF-8654-040672DFD061}"/>
              </a:ext>
            </a:extLst>
          </p:cNvPr>
          <p:cNvSpPr txBox="1"/>
          <p:nvPr/>
        </p:nvSpPr>
        <p:spPr>
          <a:xfrm>
            <a:off x="8841999" y="13034626"/>
            <a:ext cx="6700002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This report was prepared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January 2021 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and aggregates data from 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4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-201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8.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srgbClr val="535353">
                  <a:alpha val="55000"/>
                </a:srgbClr>
              </a:solidFill>
              <a:effectLst/>
              <a:uLnTx/>
              <a:uFillTx/>
              <a:latin typeface="FranklinGothic URW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3165066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4243931685"/>
              </p:ext>
            </p:extLst>
          </p:nvPr>
        </p:nvGraphicFramePr>
        <p:xfrm>
          <a:off x="1419667" y="3877432"/>
          <a:ext cx="21279912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5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2.2%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2,251,820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2.0%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35,580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2.0%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15,150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3,690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4,010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2.2%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4,140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1.8%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2,920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78901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sibling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age 25</a:t>
            </a: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488733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626ECFC6-5114-4C9C-86D1-767B4FD084F8}"/>
              </a:ext>
            </a:extLst>
          </p:cNvPr>
          <p:cNvSpPr txBox="1"/>
          <p:nvPr/>
        </p:nvSpPr>
        <p:spPr>
          <a:xfrm>
            <a:off x="8841999" y="13034626"/>
            <a:ext cx="6700002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This report was prepared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January 2021 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and aggregates data from 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4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-201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8.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srgbClr val="535353">
                  <a:alpha val="55000"/>
                </a:srgbClr>
              </a:solidFill>
              <a:effectLst/>
              <a:uLnTx/>
              <a:uFillTx/>
              <a:latin typeface="FranklinGothic URW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38425381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75530-723F-4B3E-B712-553CF47E8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16126"/>
              </p:ext>
            </p:extLst>
          </p:nvPr>
        </p:nvGraphicFramePr>
        <p:xfrm>
          <a:off x="998117" y="3326975"/>
          <a:ext cx="7082115" cy="73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E5C65FAE-E8AE-4070-B595-9A808CC2E59A}"/>
              </a:ext>
            </a:extLst>
          </p:cNvPr>
          <p:cNvSpPr/>
          <p:nvPr/>
        </p:nvSpPr>
        <p:spPr>
          <a:xfrm>
            <a:off x="4112924" y="386497"/>
            <a:ext cx="16158152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Source of Bereavement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9C9474-18D5-4EC9-975C-1AE47BCA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908020"/>
              </p:ext>
            </p:extLst>
          </p:nvPr>
        </p:nvGraphicFramePr>
        <p:xfrm>
          <a:off x="8422341" y="2946236"/>
          <a:ext cx="7870153" cy="1036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F1B6A54-4377-481F-8729-D946577E6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82254"/>
              </p:ext>
            </p:extLst>
          </p:nvPr>
        </p:nvGraphicFramePr>
        <p:xfrm>
          <a:off x="15949595" y="3164266"/>
          <a:ext cx="7862905" cy="80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4CD2B1-F1DB-4198-93C0-8E91DD72FE63}"/>
              </a:ext>
            </a:extLst>
          </p:cNvPr>
          <p:cNvSpPr txBox="1"/>
          <p:nvPr/>
        </p:nvSpPr>
        <p:spPr>
          <a:xfrm>
            <a:off x="4260859" y="2833444"/>
            <a:ext cx="1423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Sibling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5E810-4567-4618-BE9F-292AD4477D8A}"/>
              </a:ext>
            </a:extLst>
          </p:cNvPr>
          <p:cNvSpPr txBox="1"/>
          <p:nvPr/>
        </p:nvSpPr>
        <p:spPr>
          <a:xfrm>
            <a:off x="18355128" y="2707709"/>
            <a:ext cx="339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 &amp; Sibling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632F-1C47-46E4-A753-2B87F7E5C8D5}"/>
              </a:ext>
            </a:extLst>
          </p:cNvPr>
          <p:cNvSpPr txBox="1"/>
          <p:nvPr/>
        </p:nvSpPr>
        <p:spPr>
          <a:xfrm>
            <a:off x="11475469" y="2812886"/>
            <a:ext cx="1736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E3C23-AEC2-40A4-989F-55C97013006A}"/>
              </a:ext>
            </a:extLst>
          </p:cNvPr>
          <p:cNvSpPr txBox="1"/>
          <p:nvPr/>
        </p:nvSpPr>
        <p:spPr>
          <a:xfrm rot="16200000">
            <a:off x="-1438909" y="6167859"/>
            <a:ext cx="398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Projected Prevalence</a:t>
            </a:r>
          </a:p>
        </p:txBody>
      </p:sp>
    </p:spTree>
    <p:extLst>
      <p:ext uri="{BB962C8B-B14F-4D97-AF65-F5344CB8AC3E}">
        <p14:creationId xmlns:p14="http://schemas.microsoft.com/office/powerpoint/2010/main" val="1170536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1ED2E9BA-C497-4B0C-97D1-4504E4D1F2A6}"/>
              </a:ext>
            </a:extLst>
          </p:cNvPr>
          <p:cNvSpPr/>
          <p:nvPr/>
        </p:nvSpPr>
        <p:spPr>
          <a:xfrm>
            <a:off x="7532911" y="1560657"/>
            <a:ext cx="9318174" cy="114171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9C64EB-25C9-AD42-BDE3-9C1AFB6812C9}"/>
              </a:ext>
            </a:extLst>
          </p:cNvPr>
          <p:cNvCxnSpPr/>
          <p:nvPr/>
        </p:nvCxnSpPr>
        <p:spPr>
          <a:xfrm>
            <a:off x="0" y="7107680"/>
            <a:ext cx="24384000" cy="0"/>
          </a:xfrm>
          <a:prstGeom prst="line">
            <a:avLst/>
          </a:prstGeom>
          <a:noFill/>
          <a:ln w="47625" cap="flat">
            <a:solidFill>
              <a:srgbClr val="5DB64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8B2F1-8598-CB43-BB7E-C178A6975E92}"/>
              </a:ext>
            </a:extLst>
          </p:cNvPr>
          <p:cNvGrpSpPr/>
          <p:nvPr/>
        </p:nvGrpSpPr>
        <p:grpSpPr>
          <a:xfrm>
            <a:off x="16372652" y="4108316"/>
            <a:ext cx="5880895" cy="5998727"/>
            <a:chOff x="16014608" y="3688392"/>
            <a:chExt cx="5486400" cy="5486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BEDB6C-6AC8-A24D-842C-73A4590B3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4608" y="3688392"/>
              <a:ext cx="5486400" cy="5486400"/>
            </a:xfrm>
            <a:prstGeom prst="ellipse">
              <a:avLst/>
            </a:prstGeom>
            <a:solidFill>
              <a:schemeClr val="tx1"/>
            </a:solidFill>
            <a:ln w="63500" cap="flat">
              <a:solidFill>
                <a:schemeClr val="accent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30" name="Rectangle 3"/>
            <p:cNvSpPr txBox="1"/>
            <p:nvPr/>
          </p:nvSpPr>
          <p:spPr>
            <a:xfrm>
              <a:off x="16460947" y="4570592"/>
              <a:ext cx="4550378" cy="55594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dirty="0">
                <a:solidFill>
                  <a:srgbClr val="026FCD"/>
                </a:solidFill>
                <a:latin typeface="+mn-lt"/>
              </a:endParaRPr>
            </a:p>
          </p:txBody>
        </p:sp>
      </p:grpSp>
      <p:sp>
        <p:nvSpPr>
          <p:cNvPr id="434" name="object 13"/>
          <p:cNvSpPr txBox="1"/>
          <p:nvPr/>
        </p:nvSpPr>
        <p:spPr>
          <a:xfrm>
            <a:off x="6171465" y="1653917"/>
            <a:ext cx="12041067" cy="10259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9888">
              <a:lnSpc>
                <a:spcPts val="8000"/>
              </a:lnSpc>
              <a:defRPr sz="8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endParaRPr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A3E57-E4C1-3946-9961-B43B13E223B4}"/>
              </a:ext>
            </a:extLst>
          </p:cNvPr>
          <p:cNvGrpSpPr/>
          <p:nvPr/>
        </p:nvGrpSpPr>
        <p:grpSpPr>
          <a:xfrm>
            <a:off x="2130454" y="4153459"/>
            <a:ext cx="5880894" cy="6045605"/>
            <a:chOff x="5619349" y="5293682"/>
            <a:chExt cx="5488943" cy="5488943"/>
          </a:xfrm>
          <a:solidFill>
            <a:schemeClr val="accent6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C2B4663-E891-A245-9F80-8FA4C0960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349" y="5293682"/>
              <a:ext cx="5488943" cy="5488943"/>
            </a:xfrm>
            <a:prstGeom prst="ellipse">
              <a:avLst/>
            </a:prstGeom>
            <a:grpFill/>
            <a:ln w="635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C8835B-236A-DB41-A9BC-D8E094BA4F51}"/>
                </a:ext>
              </a:extLst>
            </p:cNvPr>
            <p:cNvSpPr/>
            <p:nvPr/>
          </p:nvSpPr>
          <p:spPr>
            <a:xfrm>
              <a:off x="6168711" y="6498275"/>
              <a:ext cx="4390220" cy="4680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lang="en-US" dirty="0">
                <a:solidFill>
                  <a:srgbClr val="026FCD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14D3EF-1FE9-6940-A23A-839D8F0DD212}"/>
              </a:ext>
            </a:extLst>
          </p:cNvPr>
          <p:cNvGrpSpPr/>
          <p:nvPr/>
        </p:nvGrpSpPr>
        <p:grpSpPr>
          <a:xfrm>
            <a:off x="9251553" y="4153459"/>
            <a:ext cx="5880894" cy="5998727"/>
            <a:chOff x="10454949" y="3814042"/>
            <a:chExt cx="5486400" cy="5486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8A3F0F-62DA-1242-B8E5-C3EE8DFE4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4949" y="3814042"/>
              <a:ext cx="5486400" cy="5486400"/>
            </a:xfrm>
            <a:prstGeom prst="ellipse">
              <a:avLst/>
            </a:prstGeom>
            <a:solidFill>
              <a:schemeClr val="tx1"/>
            </a:solidFill>
            <a:ln w="635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3931E5-6EE6-A74A-B608-7D02C45A1437}"/>
                </a:ext>
              </a:extLst>
            </p:cNvPr>
            <p:cNvSpPr/>
            <p:nvPr/>
          </p:nvSpPr>
          <p:spPr>
            <a:xfrm>
              <a:off x="10837502" y="5640661"/>
              <a:ext cx="4841179" cy="47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lang="en-US" dirty="0">
                <a:solidFill>
                  <a:srgbClr val="026FCD"/>
                </a:solidFill>
                <a:latin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E91792-28DD-4EFB-BEE8-0136471531D6}"/>
              </a:ext>
            </a:extLst>
          </p:cNvPr>
          <p:cNvSpPr txBox="1"/>
          <p:nvPr/>
        </p:nvSpPr>
        <p:spPr>
          <a:xfrm>
            <a:off x="2787204" y="6207228"/>
            <a:ext cx="4757894" cy="210826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1 in 16 children (6.3%) in the extended 7-county </a:t>
            </a:r>
            <a:r>
              <a:rPr lang="en-US" cap="none" dirty="0" err="1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AnyTown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Area will experience the death of a parent or sibling by age 18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94DD5-0C20-48F9-A888-B34059A35F1F}"/>
              </a:ext>
            </a:extLst>
          </p:cNvPr>
          <p:cNvSpPr txBox="1"/>
          <p:nvPr/>
        </p:nvSpPr>
        <p:spPr>
          <a:xfrm>
            <a:off x="17055654" y="5543790"/>
            <a:ext cx="4757894" cy="326243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County D bereavement rates are higher than the State and the nation. 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Family Grief Center could</a:t>
            </a: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 explore funding opportunities specific to County D given this finding.</a:t>
            </a:r>
          </a:p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cap="none" dirty="0">
              <a:solidFill>
                <a:schemeClr val="bg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8F450-F135-46CF-AA54-F83FCD0D5DF1}"/>
              </a:ext>
            </a:extLst>
          </p:cNvPr>
          <p:cNvSpPr txBox="1"/>
          <p:nvPr/>
        </p:nvSpPr>
        <p:spPr>
          <a:xfrm>
            <a:off x="9930954" y="5244792"/>
            <a:ext cx="4757894" cy="403187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Family Grief Center’s extended service area includes 52% of all </a:t>
            </a:r>
            <a:r>
              <a:rPr lang="en-US" i="1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currently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bereaved children up to age 18 in the State. Family Grief Center may consider exploring possible expansion into school-based programming to reach these youth.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346C5-A041-45F7-A1AB-DE9D6BA8615F}"/>
              </a:ext>
            </a:extLst>
          </p:cNvPr>
          <p:cNvSpPr txBox="1"/>
          <p:nvPr/>
        </p:nvSpPr>
        <p:spPr>
          <a:xfrm>
            <a:off x="4728000" y="12542838"/>
            <a:ext cx="15045900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*The extended 7-county </a:t>
            </a:r>
            <a:r>
              <a:rPr lang="en-US" sz="1600" cap="none" dirty="0" err="1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AnyTown</a:t>
            </a:r>
            <a:r>
              <a:rPr lang="en-US" sz="1600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Area, including County F and County G, results are available in excel as they part of Family Grief Center’s secondary service area.</a:t>
            </a:r>
            <a:endParaRPr kumimoji="0" lang="en-US" sz="1600" b="0" i="0" u="none" strike="noStrike" cap="all" spc="0" normalizeH="0" baseline="0" dirty="0">
              <a:ln>
                <a:noFill/>
              </a:ln>
              <a:solidFill>
                <a:srgbClr val="0371CE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2020583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3DBF0D3-09DD-49D2-8C54-D40183954AE1}"/>
              </a:ext>
            </a:extLst>
          </p:cNvPr>
          <p:cNvSpPr/>
          <p:nvPr/>
        </p:nvSpPr>
        <p:spPr>
          <a:xfrm>
            <a:off x="7176467" y="547861"/>
            <a:ext cx="9878156" cy="1070554"/>
          </a:xfrm>
          <a:prstGeom prst="parallelogram">
            <a:avLst/>
          </a:prstGeom>
          <a:solidFill>
            <a:srgbClr val="0271C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Additional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4F8EF-25EB-4F90-9DC5-05E23972EB53}"/>
              </a:ext>
            </a:extLst>
          </p:cNvPr>
          <p:cNvSpPr txBox="1"/>
          <p:nvPr/>
        </p:nvSpPr>
        <p:spPr>
          <a:xfrm>
            <a:off x="1583525" y="3312282"/>
            <a:ext cx="15218575" cy="740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Burns, M., Griese, B., King, S., &amp; Talmi, A. (2020).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bereavement: Understanding prevalence and related adversity in the United States. 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American Journal of Orthopsychiatry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. Advanced online publication. doi: 10.1037/ort0000442.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Centers for Disease Control and Prevention, National Center for Health Statistics, CDC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WONDER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 Online Databases.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Judi’s House. (2021). 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Childhood Bereavement Estimation Model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. Retrieved from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judishouse.org/cbem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.</a:t>
            </a: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: A printable resource designed to help you navigate data from the CBEM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Messages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: Educate your community about childhood bereavement with customized key messages and social graphics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271CE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271CE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Methodology &amp; Sources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271CE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: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Brief overview of CBEM development and model results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DB644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CF3D2A3-89DF-4076-A8A1-1DA0401907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3031701"/>
            <a:ext cx="7827528" cy="78275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23961956-2F62-4EEF-98FA-17F8F96D0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b="2739"/>
          <a:stretch/>
        </p:blipFill>
        <p:spPr>
          <a:xfrm>
            <a:off x="0" y="-5"/>
            <a:ext cx="19594856" cy="1371600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24B9BAF-F37C-466A-A6D0-D4A89542D9EC}"/>
              </a:ext>
            </a:extLst>
          </p:cNvPr>
          <p:cNvSpPr/>
          <p:nvPr/>
        </p:nvSpPr>
        <p:spPr>
          <a:xfrm rot="16200000">
            <a:off x="5734688" y="-144170"/>
            <a:ext cx="13716002" cy="14004333"/>
          </a:xfrm>
          <a:prstGeom prst="rtTriangle">
            <a:avLst/>
          </a:prstGeom>
          <a:solidFill>
            <a:srgbClr val="0271C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C8F35-9447-42E8-9E63-3A97D0242DC1}"/>
              </a:ext>
            </a:extLst>
          </p:cNvPr>
          <p:cNvSpPr/>
          <p:nvPr/>
        </p:nvSpPr>
        <p:spPr>
          <a:xfrm>
            <a:off x="0" y="0"/>
            <a:ext cx="19787616" cy="13715998"/>
          </a:xfrm>
          <a:prstGeom prst="rect">
            <a:avLst/>
          </a:prstGeom>
          <a:solidFill>
            <a:srgbClr val="0271CE">
              <a:alpha val="52000"/>
            </a:srgb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Calibri"/>
            </a:endParaRPr>
          </a:p>
        </p:txBody>
      </p:sp>
      <p:pic>
        <p:nvPicPr>
          <p:cNvPr id="12" name="JHJAG_Color_logo_white_5in-01-01.png" descr="JHJAG_Color_logo_white_5in-01-01.png">
            <a:hlinkClick r:id="rId4"/>
            <a:extLst>
              <a:ext uri="{FF2B5EF4-FFF2-40B4-BE49-F238E27FC236}">
                <a16:creationId xmlns:a16="http://schemas.microsoft.com/office/drawing/2014/main" id="{5465CE66-4FE0-E242-8E7F-F99D3254CB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18837" t="33597" r="21270" b="33068"/>
          <a:stretch>
            <a:fillRect/>
          </a:stretch>
        </p:blipFill>
        <p:spPr>
          <a:xfrm>
            <a:off x="15666493" y="4882565"/>
            <a:ext cx="8049487" cy="346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F1C693CF-B061-7047-AD5C-0354D9C93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29" y="12182311"/>
            <a:ext cx="728682" cy="728682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2F4EA849-7F85-764B-B4F9-6FCAB9D14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99" y="12182311"/>
            <a:ext cx="728682" cy="728682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40A2C0D7-829D-ED4D-8503-F7EF37517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917" y="12182311"/>
            <a:ext cx="728682" cy="728682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4D967C-827D-4F5E-B722-6317F04C00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228" y="12135384"/>
            <a:ext cx="822535" cy="82253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CC301-A77B-4AA6-A1B3-2129D9740D99}"/>
              </a:ext>
            </a:extLst>
          </p:cNvPr>
          <p:cNvCxnSpPr>
            <a:cxnSpLocks/>
          </p:cNvCxnSpPr>
          <p:nvPr/>
        </p:nvCxnSpPr>
        <p:spPr>
          <a:xfrm flipV="1">
            <a:off x="5590522" y="-5"/>
            <a:ext cx="14004334" cy="13716007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1864E7-B19F-4226-8453-7E46047D02FB}"/>
              </a:ext>
            </a:extLst>
          </p:cNvPr>
          <p:cNvSpPr txBox="1"/>
          <p:nvPr/>
        </p:nvSpPr>
        <p:spPr>
          <a:xfrm>
            <a:off x="12249150" y="8344371"/>
            <a:ext cx="11306731" cy="35086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5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For more information on the Childhood Bereavement Estimation Model (CBEM) or additional services visit </a:t>
            </a:r>
            <a:r>
              <a:rPr kumimoji="0" lang="en-US" sz="5400" b="0" i="0" u="none" strike="noStrike" kern="500" cap="none" spc="0" normalizeH="0" baseline="0" noProof="0" dirty="0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judishouse.org/</a:t>
            </a:r>
            <a:r>
              <a:rPr kumimoji="0" lang="en-US" sz="5400" b="0" i="0" u="none" strike="noStrike" kern="500" cap="none" spc="0" normalizeH="0" baseline="0" noProof="0" dirty="0" err="1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cbem</a:t>
            </a:r>
            <a:r>
              <a:rPr kumimoji="0" lang="en-US" sz="5400" b="0" i="0" u="none" strike="noStrike" kern="500" cap="none" spc="0" normalizeH="0" baseline="0" noProof="0" dirty="0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.</a:t>
            </a:r>
            <a:endParaRPr kumimoji="0" lang="en-US" sz="5400" b="0" i="0" u="none" strike="noStrike" kern="500" cap="none" spc="0" normalizeH="0" baseline="0" noProof="0" dirty="0">
              <a:ln>
                <a:noFill/>
              </a:ln>
              <a:solidFill>
                <a:srgbClr val="FFDB00"/>
              </a:solidFill>
              <a:effectLst/>
              <a:uLnTx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14874919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D28FD22-EE82-4903-96C6-59D1516CEA09}"/>
              </a:ext>
            </a:extLst>
          </p:cNvPr>
          <p:cNvSpPr/>
          <p:nvPr/>
        </p:nvSpPr>
        <p:spPr>
          <a:xfrm>
            <a:off x="7176467" y="547861"/>
            <a:ext cx="9819446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D1FA164-5ABC-4B1B-9803-2E16F03E9615}"/>
              </a:ext>
            </a:extLst>
          </p:cNvPr>
          <p:cNvSpPr txBox="1"/>
          <p:nvPr/>
        </p:nvSpPr>
        <p:spPr>
          <a:xfrm>
            <a:off x="10569287" y="773235"/>
            <a:ext cx="3033806" cy="7058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9888">
              <a:lnSpc>
                <a:spcPts val="5500"/>
              </a:lnSpc>
              <a:defRPr sz="5000" b="1" cap="none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r>
              <a:rPr lang="en-US" sz="6000" b="0" dirty="0">
                <a:solidFill>
                  <a:schemeClr val="tx1"/>
                </a:solidFill>
                <a:latin typeface="Franklin Gothic Demi" panose="020B070302010202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BC9E7-4657-4320-9956-8CBB80C94E9F}"/>
              </a:ext>
            </a:extLst>
          </p:cNvPr>
          <p:cNvSpPr txBox="1"/>
          <p:nvPr/>
        </p:nvSpPr>
        <p:spPr>
          <a:xfrm>
            <a:off x="1771650" y="3110821"/>
            <a:ext cx="21412200" cy="74943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This report was prepared for Family Grief Center Month, 2021 and includes data for the</a:t>
            </a:r>
            <a:r>
              <a:rPr lang="en-US" sz="3600" b="1" cap="none" dirty="0">
                <a:solidFill>
                  <a:schemeClr val="tx2"/>
                </a:solidFill>
              </a:rPr>
              <a:t> </a:t>
            </a:r>
            <a:r>
              <a:rPr lang="en-US" sz="3600" cap="none" dirty="0">
                <a:solidFill>
                  <a:schemeClr val="tx2"/>
                </a:solidFill>
              </a:rPr>
              <a:t>indicated primary service area (</a:t>
            </a:r>
            <a:r>
              <a:rPr lang="en-US" sz="3600" cap="none" dirty="0" err="1">
                <a:solidFill>
                  <a:schemeClr val="tx2"/>
                </a:solidFill>
              </a:rPr>
              <a:t>AnyTown</a:t>
            </a:r>
            <a:r>
              <a:rPr lang="en-US" sz="3600" cap="none" dirty="0">
                <a:solidFill>
                  <a:schemeClr val="tx2"/>
                </a:solidFill>
              </a:rPr>
              <a:t> Area). Secondary service area data are included in the provided excel spreadsheet.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Childhood Bereavement Estimation Model (CBEM) results are produced using data from the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C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enters for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D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isease Control and Prevention, National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C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enter for Health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S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tatistics, CDC WONDER online database. </a:t>
            </a:r>
            <a:r>
              <a:rPr lang="en-US" sz="3600" b="0" i="0" u="none" strike="noStrike" cap="none" dirty="0">
                <a:solidFill>
                  <a:schemeClr val="tx2"/>
                </a:solidFill>
                <a:effectLst/>
                <a:latin typeface="adelle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http://wonder.cdc.gov/</a:t>
            </a:r>
            <a:endParaRPr lang="en-US" sz="3600" b="0" i="0" u="none" strike="noStrike" cap="none" dirty="0">
              <a:solidFill>
                <a:schemeClr val="tx2"/>
              </a:solidFill>
              <a:effectLst/>
              <a:latin typeface="adelle-sans"/>
            </a:endParaRP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National and state prevalence estimates</a:t>
            </a:r>
            <a:r>
              <a:rPr lang="en-US" sz="2800" cap="none" dirty="0">
                <a:solidFill>
                  <a:schemeClr val="tx2"/>
                </a:solidFill>
              </a:rPr>
              <a:t>*</a:t>
            </a:r>
            <a:r>
              <a:rPr lang="en-US" sz="3600" cap="none" dirty="0">
                <a:solidFill>
                  <a:schemeClr val="tx2"/>
                </a:solidFill>
              </a:rPr>
              <a:t> use data from 2015-2019, the most recent five years of data available from CDC WONDER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County prevalence estimates</a:t>
            </a:r>
            <a:r>
              <a:rPr lang="en-US" sz="2800" cap="none" dirty="0">
                <a:solidFill>
                  <a:schemeClr val="tx2"/>
                </a:solidFill>
              </a:rPr>
              <a:t>*</a:t>
            </a:r>
            <a:r>
              <a:rPr lang="en-US" sz="3600" cap="none" dirty="0">
                <a:solidFill>
                  <a:schemeClr val="tx2"/>
                </a:solidFill>
              </a:rPr>
              <a:t> use data from 2009-2018 to address data suppression issues encountered at this level of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For a more detailed description of CBEM methodology see </a:t>
            </a:r>
            <a:r>
              <a:rPr lang="en-US" sz="3600" cap="none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https://www.judishouse.org/cbem-methodology-sources</a:t>
            </a:r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cap="none" dirty="0">
              <a:solidFill>
                <a:schemeClr val="tx2"/>
              </a:solidFill>
            </a:endParaRPr>
          </a:p>
          <a:p>
            <a:r>
              <a:rPr lang="en-US" sz="3600" cap="none" dirty="0">
                <a:solidFill>
                  <a:schemeClr val="tx2"/>
                </a:solidFill>
              </a:rPr>
              <a:t>*</a:t>
            </a:r>
            <a:r>
              <a:rPr lang="en-US" sz="2800" cap="none" dirty="0">
                <a:solidFill>
                  <a:schemeClr val="tx2"/>
                </a:solidFill>
              </a:rPr>
              <a:t>The CBEM produces </a:t>
            </a:r>
            <a:r>
              <a:rPr lang="en-US" sz="2800" i="1" cap="none" dirty="0">
                <a:solidFill>
                  <a:schemeClr val="tx2"/>
                </a:solidFill>
              </a:rPr>
              <a:t>projected </a:t>
            </a:r>
            <a:r>
              <a:rPr lang="en-US" sz="2800" cap="none" dirty="0">
                <a:solidFill>
                  <a:schemeClr val="tx2"/>
                </a:solidFill>
              </a:rPr>
              <a:t>and </a:t>
            </a:r>
            <a:r>
              <a:rPr lang="en-US" sz="2800" i="1" cap="none" dirty="0">
                <a:solidFill>
                  <a:schemeClr val="tx2"/>
                </a:solidFill>
              </a:rPr>
              <a:t>current </a:t>
            </a:r>
            <a:r>
              <a:rPr lang="en-US" sz="2800" cap="none" dirty="0">
                <a:solidFill>
                  <a:schemeClr val="tx2"/>
                </a:solidFill>
              </a:rPr>
              <a:t>prevalence estimates. The results presented in this report include </a:t>
            </a:r>
            <a:r>
              <a:rPr lang="en-US" sz="2800" i="1" cap="none" dirty="0">
                <a:solidFill>
                  <a:schemeClr val="tx2"/>
                </a:solidFill>
              </a:rPr>
              <a:t>projected</a:t>
            </a:r>
            <a:r>
              <a:rPr lang="en-US" sz="2800" cap="none" dirty="0">
                <a:solidFill>
                  <a:schemeClr val="tx2"/>
                </a:solidFill>
              </a:rPr>
              <a:t> estimates. </a:t>
            </a:r>
            <a:r>
              <a:rPr lang="en-US" sz="2800" i="1" cap="none" dirty="0">
                <a:solidFill>
                  <a:schemeClr val="tx2"/>
                </a:solidFill>
              </a:rPr>
              <a:t>Current</a:t>
            </a:r>
            <a:r>
              <a:rPr lang="en-US" sz="2800" cap="none" dirty="0">
                <a:solidFill>
                  <a:schemeClr val="tx2"/>
                </a:solidFill>
              </a:rPr>
              <a:t> estimates can be found in the excel spreadsheet.</a:t>
            </a:r>
            <a:endParaRPr lang="en-US" sz="3600" cap="none" dirty="0">
              <a:solidFill>
                <a:schemeClr val="tx2"/>
              </a:solidFill>
            </a:endParaRPr>
          </a:p>
          <a:p>
            <a:pPr marL="457200" marR="0" indent="-45720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all" spc="0" normalizeH="0" baseline="0" dirty="0">
              <a:ln>
                <a:noFill/>
              </a:ln>
              <a:solidFill>
                <a:srgbClr val="0371CE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0647697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monitor, green&#10;&#10;Description automatically generated">
            <a:extLst>
              <a:ext uri="{FF2B5EF4-FFF2-40B4-BE49-F238E27FC236}">
                <a16:creationId xmlns:a16="http://schemas.microsoft.com/office/drawing/2014/main" id="{67568073-62D9-4FA0-BD3A-B41F2E344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7579" r="7582" b="13175"/>
          <a:stretch/>
        </p:blipFill>
        <p:spPr>
          <a:xfrm>
            <a:off x="870390" y="1822732"/>
            <a:ext cx="6882560" cy="5141376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1C436273-2FB0-44FA-B2B4-FA29DCBAB847}"/>
              </a:ext>
            </a:extLst>
          </p:cNvPr>
          <p:cNvSpPr/>
          <p:nvPr/>
        </p:nvSpPr>
        <p:spPr>
          <a:xfrm>
            <a:off x="7176467" y="547861"/>
            <a:ext cx="9819446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9" name="object 13"/>
          <p:cNvSpPr txBox="1"/>
          <p:nvPr/>
        </p:nvSpPr>
        <p:spPr>
          <a:xfrm>
            <a:off x="9158194" y="830385"/>
            <a:ext cx="7322300" cy="7058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9888">
              <a:lnSpc>
                <a:spcPts val="5500"/>
              </a:lnSpc>
              <a:defRPr sz="5000" b="1" cap="none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r>
              <a:rPr lang="en-US" sz="6000" b="0" dirty="0">
                <a:solidFill>
                  <a:schemeClr val="tx1"/>
                </a:solidFill>
                <a:latin typeface="Franklin Gothic Demi" panose="020B0703020102020204" pitchFamily="34" charset="0"/>
              </a:rPr>
              <a:t>Counties 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C7C51-23A9-484B-9047-9DE547E5828E}"/>
              </a:ext>
            </a:extLst>
          </p:cNvPr>
          <p:cNvSpPr txBox="1"/>
          <p:nvPr/>
        </p:nvSpPr>
        <p:spPr>
          <a:xfrm>
            <a:off x="1825786" y="8534490"/>
            <a:ext cx="8122025" cy="24929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Primary service area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County A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B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Book" panose="020B0503020102020204" pitchFamily="34" charset="0"/>
              <a:sym typeface="FranklinGothic URW Demi"/>
            </a:endParaRP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C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County D 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Book" panose="020B0503020102020204" pitchFamily="34" charset="0"/>
              <a:sym typeface="FranklinGothic URW Demi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6ABAA2A-3B16-4D63-AB21-7B95B9F93D52}"/>
              </a:ext>
            </a:extLst>
          </p:cNvPr>
          <p:cNvSpPr/>
          <p:nvPr/>
        </p:nvSpPr>
        <p:spPr>
          <a:xfrm>
            <a:off x="1040563" y="7611809"/>
            <a:ext cx="687744" cy="687744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B331F-3A70-4101-A944-9DF0DCF85FB6}"/>
              </a:ext>
            </a:extLst>
          </p:cNvPr>
          <p:cNvSpPr txBox="1"/>
          <p:nvPr/>
        </p:nvSpPr>
        <p:spPr>
          <a:xfrm>
            <a:off x="1825786" y="7707487"/>
            <a:ext cx="8122025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Family Grief Center’s location</a:t>
            </a:r>
            <a:endParaRPr kumimoji="0" lang="en-US" b="0" i="0" u="none" strike="noStrike" cap="all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398-3426-4726-9879-DB9F5E86BAC5}"/>
              </a:ext>
            </a:extLst>
          </p:cNvPr>
          <p:cNvSpPr/>
          <p:nvPr/>
        </p:nvSpPr>
        <p:spPr>
          <a:xfrm>
            <a:off x="1048718" y="8646669"/>
            <a:ext cx="679589" cy="412377"/>
          </a:xfrm>
          <a:prstGeom prst="rect">
            <a:avLst/>
          </a:prstGeom>
          <a:solidFill>
            <a:srgbClr val="00B05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7BE300CC-F2AD-41EF-B753-D331CCB01010}"/>
              </a:ext>
            </a:extLst>
          </p:cNvPr>
          <p:cNvSpPr/>
          <p:nvPr/>
        </p:nvSpPr>
        <p:spPr>
          <a:xfrm>
            <a:off x="1163953" y="7202212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8E8AA-8A03-4A02-AA93-073929A8248C}"/>
              </a:ext>
            </a:extLst>
          </p:cNvPr>
          <p:cNvCxnSpPr>
            <a:cxnSpLocks/>
          </p:cNvCxnSpPr>
          <p:nvPr/>
        </p:nvCxnSpPr>
        <p:spPr>
          <a:xfrm flipV="1">
            <a:off x="6061650" y="2361795"/>
            <a:ext cx="10934263" cy="1375318"/>
          </a:xfrm>
          <a:prstGeom prst="line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F2695E-C7C4-4A9D-B956-9941500DD346}"/>
              </a:ext>
            </a:extLst>
          </p:cNvPr>
          <p:cNvCxnSpPr>
            <a:cxnSpLocks/>
          </p:cNvCxnSpPr>
          <p:nvPr/>
        </p:nvCxnSpPr>
        <p:spPr>
          <a:xfrm>
            <a:off x="6061650" y="3737113"/>
            <a:ext cx="9472462" cy="7245955"/>
          </a:xfrm>
          <a:prstGeom prst="line">
            <a:avLst/>
          </a:prstGeom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 descr="A picture containing device, mirror&#10;&#10;Description automatically generated">
            <a:extLst>
              <a:ext uri="{FF2B5EF4-FFF2-40B4-BE49-F238E27FC236}">
                <a16:creationId xmlns:a16="http://schemas.microsoft.com/office/drawing/2014/main" id="{CA05BE07-C6EC-41BB-A5A9-699020923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t="14058" r="27681" b="23205"/>
          <a:stretch/>
        </p:blipFill>
        <p:spPr>
          <a:xfrm>
            <a:off x="12047539" y="1944983"/>
            <a:ext cx="10834577" cy="10611147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F1A157C-7C96-495A-893A-E663C1FD1052}"/>
              </a:ext>
            </a:extLst>
          </p:cNvPr>
          <p:cNvSpPr/>
          <p:nvPr/>
        </p:nvSpPr>
        <p:spPr>
          <a:xfrm>
            <a:off x="16737572" y="6943281"/>
            <a:ext cx="368954" cy="368954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D19B3-20DA-4932-AD08-4B4D38EAF923}"/>
              </a:ext>
            </a:extLst>
          </p:cNvPr>
          <p:cNvSpPr txBox="1"/>
          <p:nvPr/>
        </p:nvSpPr>
        <p:spPr>
          <a:xfrm>
            <a:off x="6566227" y="8620611"/>
            <a:ext cx="4277852" cy="133882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Secondary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 service area</a:t>
            </a:r>
          </a:p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6. County F</a:t>
            </a:r>
          </a:p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7. County 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283E4-C690-49C1-9DCA-35B1A3F78047}"/>
              </a:ext>
            </a:extLst>
          </p:cNvPr>
          <p:cNvSpPr/>
          <p:nvPr/>
        </p:nvSpPr>
        <p:spPr>
          <a:xfrm>
            <a:off x="5808647" y="8743106"/>
            <a:ext cx="679589" cy="412377"/>
          </a:xfrm>
          <a:prstGeom prst="rect">
            <a:avLst/>
          </a:prstGeom>
          <a:solidFill>
            <a:srgbClr val="9CCCA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CFC658-17ED-45EA-B039-CBE93E1C0CF7}"/>
              </a:ext>
            </a:extLst>
          </p:cNvPr>
          <p:cNvSpPr/>
          <p:nvPr/>
        </p:nvSpPr>
        <p:spPr>
          <a:xfrm>
            <a:off x="18930083" y="7421875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A198A1-236C-4D72-A94E-4F2D6C0413B1}"/>
              </a:ext>
            </a:extLst>
          </p:cNvPr>
          <p:cNvSpPr/>
          <p:nvPr/>
        </p:nvSpPr>
        <p:spPr>
          <a:xfrm>
            <a:off x="16120740" y="9009563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5528508-305A-4B2A-A85D-FEF487F68008}"/>
              </a:ext>
            </a:extLst>
          </p:cNvPr>
          <p:cNvSpPr/>
          <p:nvPr/>
        </p:nvSpPr>
        <p:spPr>
          <a:xfrm>
            <a:off x="14896486" y="7057494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0FD0DDA-A069-4511-890B-7CA7652C7206}"/>
              </a:ext>
            </a:extLst>
          </p:cNvPr>
          <p:cNvSpPr/>
          <p:nvPr/>
        </p:nvSpPr>
        <p:spPr>
          <a:xfrm>
            <a:off x="14315944" y="5039495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5BC7E8F-2C8F-4218-BD5F-57D2E45BA5F4}"/>
              </a:ext>
            </a:extLst>
          </p:cNvPr>
          <p:cNvSpPr/>
          <p:nvPr/>
        </p:nvSpPr>
        <p:spPr>
          <a:xfrm>
            <a:off x="16347340" y="4622062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CB4F37-7F20-480D-A8DE-DB64E07E893A}"/>
              </a:ext>
            </a:extLst>
          </p:cNvPr>
          <p:cNvSpPr txBox="1"/>
          <p:nvPr/>
        </p:nvSpPr>
        <p:spPr>
          <a:xfrm>
            <a:off x="19097887" y="7532310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A17CBE-E17D-45BD-91A5-5BBAA948E981}"/>
              </a:ext>
            </a:extLst>
          </p:cNvPr>
          <p:cNvSpPr txBox="1"/>
          <p:nvPr/>
        </p:nvSpPr>
        <p:spPr>
          <a:xfrm>
            <a:off x="15065082" y="7176945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7A5605-AC4E-432C-AF83-CF242A9A43E2}"/>
              </a:ext>
            </a:extLst>
          </p:cNvPr>
          <p:cNvSpPr txBox="1"/>
          <p:nvPr/>
        </p:nvSpPr>
        <p:spPr>
          <a:xfrm>
            <a:off x="16502704" y="4732105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9B69A-BA09-4819-A506-B74E92AA74CA}"/>
              </a:ext>
            </a:extLst>
          </p:cNvPr>
          <p:cNvSpPr/>
          <p:nvPr/>
        </p:nvSpPr>
        <p:spPr>
          <a:xfrm>
            <a:off x="17621945" y="5080402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AE4542-EA36-4519-BC5A-9043EF6F84DB}"/>
              </a:ext>
            </a:extLst>
          </p:cNvPr>
          <p:cNvSpPr txBox="1"/>
          <p:nvPr/>
        </p:nvSpPr>
        <p:spPr>
          <a:xfrm>
            <a:off x="17791377" y="5214049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02244B-47F9-4DED-9FB1-D89C71238B0A}"/>
              </a:ext>
            </a:extLst>
          </p:cNvPr>
          <p:cNvSpPr txBox="1"/>
          <p:nvPr/>
        </p:nvSpPr>
        <p:spPr>
          <a:xfrm>
            <a:off x="14491595" y="5143709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6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3B2B0A-5047-4CFF-B938-2F4392F5270B}"/>
              </a:ext>
            </a:extLst>
          </p:cNvPr>
          <p:cNvSpPr txBox="1"/>
          <p:nvPr/>
        </p:nvSpPr>
        <p:spPr>
          <a:xfrm>
            <a:off x="16302928" y="9119998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7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01AD6A8-47CD-4893-B0F9-53C474184B7E}"/>
              </a:ext>
            </a:extLst>
          </p:cNvPr>
          <p:cNvCxnSpPr>
            <a:cxnSpLocks/>
          </p:cNvCxnSpPr>
          <p:nvPr/>
        </p:nvCxnSpPr>
        <p:spPr>
          <a:xfrm flipH="1">
            <a:off x="16040368" y="5117244"/>
            <a:ext cx="604911" cy="962338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6FA8CD-D7C4-4786-9735-7F4A374EFFF0}"/>
              </a:ext>
            </a:extLst>
          </p:cNvPr>
          <p:cNvCxnSpPr>
            <a:cxnSpLocks/>
          </p:cNvCxnSpPr>
          <p:nvPr/>
        </p:nvCxnSpPr>
        <p:spPr>
          <a:xfrm flipH="1">
            <a:off x="16304818" y="5525943"/>
            <a:ext cx="1659723" cy="1742649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58C5D5A-EF55-40EE-8810-338F7A2E208C}"/>
              </a:ext>
            </a:extLst>
          </p:cNvPr>
          <p:cNvSpPr/>
          <p:nvPr/>
        </p:nvSpPr>
        <p:spPr>
          <a:xfrm>
            <a:off x="18939919" y="6246010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D19E4-FDEF-49EF-A858-D73E4DEA6F3D}"/>
              </a:ext>
            </a:extLst>
          </p:cNvPr>
          <p:cNvSpPr txBox="1"/>
          <p:nvPr/>
        </p:nvSpPr>
        <p:spPr>
          <a:xfrm>
            <a:off x="19107723" y="6356445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75505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531BB-FB0A-4A47-98DD-385B84785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C11FC-EB0A-4E05-817D-A98462CC6532}"/>
              </a:ext>
            </a:extLst>
          </p:cNvPr>
          <p:cNvSpPr txBox="1"/>
          <p:nvPr/>
        </p:nvSpPr>
        <p:spPr>
          <a:xfrm>
            <a:off x="2015845" y="4722833"/>
            <a:ext cx="10385705" cy="10002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4800" cap="none" dirty="0">
                <a:solidFill>
                  <a:schemeClr val="tx1"/>
                </a:solidFill>
                <a:latin typeface="Franklin Gothic Demi" panose="020B0703020102020204" pitchFamily="34" charset="0"/>
              </a:rPr>
              <a:t>CHILDREN IN THE ANYTOWN AREA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1566C-0ED5-4002-A4C4-F67F597F3E2A}"/>
              </a:ext>
            </a:extLst>
          </p:cNvPr>
          <p:cNvSpPr txBox="1"/>
          <p:nvPr/>
        </p:nvSpPr>
        <p:spPr>
          <a:xfrm>
            <a:off x="1213123" y="9747516"/>
            <a:ext cx="8030268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6.5% ~ 36K</a:t>
            </a:r>
            <a:endParaRPr kumimoji="0" lang="en-US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F7D0E-F82A-4BC0-B429-C704B1F371D7}"/>
              </a:ext>
            </a:extLst>
          </p:cNvPr>
          <p:cNvSpPr txBox="1"/>
          <p:nvPr/>
        </p:nvSpPr>
        <p:spPr>
          <a:xfrm>
            <a:off x="2015845" y="5589468"/>
            <a:ext cx="879559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cap="none" dirty="0">
                <a:solidFill>
                  <a:schemeClr val="tx1"/>
                </a:solidFill>
                <a:latin typeface="+mn-lt"/>
              </a:rPr>
              <a:t>w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sym typeface="FranklinGothic URW Demi"/>
              </a:rPr>
              <a:t>ill experience the death of a parent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sym typeface="FranklinGothic URW Demi"/>
              </a:rPr>
              <a:t>or sibling by age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C3998-431A-4AEB-9511-A4F51A831004}"/>
              </a:ext>
            </a:extLst>
          </p:cNvPr>
          <p:cNvSpPr txBox="1"/>
          <p:nvPr/>
        </p:nvSpPr>
        <p:spPr>
          <a:xfrm>
            <a:off x="1337575" y="10301513"/>
            <a:ext cx="778136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children will be bereaved by age 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sym typeface="FranklinGothic URW Dem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63016-DB95-4C10-B643-38F4E33A7171}"/>
              </a:ext>
            </a:extLst>
          </p:cNvPr>
          <p:cNvSpPr txBox="1"/>
          <p:nvPr/>
        </p:nvSpPr>
        <p:spPr>
          <a:xfrm>
            <a:off x="18129036" y="10079482"/>
            <a:ext cx="598842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youth will be bereaved by age 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sym typeface="FranklinGothic URW Dem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9B2D5-E6BD-4880-AF96-ED8770D59E4C}"/>
              </a:ext>
            </a:extLst>
          </p:cNvPr>
          <p:cNvSpPr txBox="1"/>
          <p:nvPr/>
        </p:nvSpPr>
        <p:spPr>
          <a:xfrm>
            <a:off x="17232566" y="9572997"/>
            <a:ext cx="7781364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88K</a:t>
            </a:r>
            <a:endParaRPr kumimoji="0" lang="en-US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37926898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336715533"/>
              </p:ext>
            </p:extLst>
          </p:nvPr>
        </p:nvGraphicFramePr>
        <p:xfrm>
          <a:off x="1450175" y="3684206"/>
          <a:ext cx="20535182" cy="647892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43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64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1 in X Children</a:t>
                      </a:r>
                      <a:endParaRPr sz="3200" b="0" i="0" dirty="0">
                        <a:solidFill>
                          <a:srgbClr val="5DB644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 in 14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7.2%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5,287,200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5DB644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5DB644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 in 15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6.5%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82,030 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Gothic URW Demi"/>
                        </a:rPr>
                        <a:t>6.5%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36,000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16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8,210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17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8,960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770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13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10,590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7,550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70571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50175" y="1344697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dirty="0">
                <a:solidFill>
                  <a:srgbClr val="5DB644"/>
                </a:solidFill>
                <a:latin typeface="Franklin Gothic Demi Cond" panose="020B0706030402020204" pitchFamily="34" charset="0"/>
              </a:rPr>
              <a:t>parent or sibling </a:t>
            </a:r>
            <a:r>
              <a:rPr dirty="0">
                <a:latin typeface="Franklin Gothic Demi Cond" panose="020B0706030402020204" pitchFamily="34" charset="0"/>
              </a:rPr>
              <a:t>by</a:t>
            </a:r>
            <a:r>
              <a:rPr lang="en-US" dirty="0">
                <a:latin typeface="Franklin Gothic Demi Cond" panose="020B0706030402020204" pitchFamily="34" charset="0"/>
              </a:rPr>
              <a:t> age</a:t>
            </a:r>
            <a:r>
              <a:rPr dirty="0">
                <a:latin typeface="Franklin Gothic Demi Cond" panose="020B0706030402020204" pitchFamily="34" charset="0"/>
              </a:rPr>
              <a:t> 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50175" y="3096534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5DB64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80476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99526003"/>
              </p:ext>
            </p:extLst>
          </p:nvPr>
        </p:nvGraphicFramePr>
        <p:xfrm>
          <a:off x="1419667" y="3748208"/>
          <a:ext cx="21011109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1 in X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of Children</a:t>
                      </a:r>
                      <a:endParaRPr sz="3200" b="0" i="0" dirty="0">
                        <a:solidFill>
                          <a:srgbClr val="EF805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17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5.9%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4,374,680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 in 18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5.4%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68,080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19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5.3%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29,110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6,520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21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4.8%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7,060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3.6%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16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6.2%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8,740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6,310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38896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dirty="0">
                <a:solidFill>
                  <a:srgbClr val="EF8050"/>
                </a:solidFill>
                <a:latin typeface="Franklin Gothic Demi Cond" panose="020B0706030402020204" pitchFamily="34" charset="0"/>
              </a:rPr>
              <a:t>parent </a:t>
            </a:r>
            <a:r>
              <a:rPr dirty="0">
                <a:latin typeface="Franklin Gothic Demi Cond" panose="020B0706030402020204" pitchFamily="34" charset="0"/>
              </a:rPr>
              <a:t>by </a:t>
            </a:r>
            <a:r>
              <a:rPr lang="en-US" dirty="0">
                <a:latin typeface="Franklin Gothic Demi Cond" panose="020B0706030402020204" pitchFamily="34" charset="0"/>
              </a:rPr>
              <a:t>age </a:t>
            </a:r>
            <a:r>
              <a:rPr dirty="0">
                <a:latin typeface="Franklin Gothic Demi Cond" panose="020B0706030402020204" pitchFamily="34" charset="0"/>
              </a:rPr>
              <a:t>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088683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EF8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2809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186869879"/>
              </p:ext>
            </p:extLst>
          </p:nvPr>
        </p:nvGraphicFramePr>
        <p:xfrm>
          <a:off x="1419667" y="3877432"/>
          <a:ext cx="21279912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5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970,200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1.2%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14,730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7,260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1.4%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1,780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1,990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1.4%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1,970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1,300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78901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sibling</a:t>
            </a:r>
            <a:r>
              <a:rPr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dirty="0">
                <a:latin typeface="Franklin Gothic Demi Cond" panose="020B0706030402020204" pitchFamily="34" charset="0"/>
              </a:rPr>
              <a:t>by </a:t>
            </a:r>
            <a:r>
              <a:rPr lang="en-US" dirty="0">
                <a:latin typeface="Franklin Gothic Demi Cond" panose="020B0706030402020204" pitchFamily="34" charset="0"/>
              </a:rPr>
              <a:t>age </a:t>
            </a:r>
            <a:r>
              <a:rPr dirty="0">
                <a:latin typeface="Franklin Gothic Demi Cond" panose="020B0706030402020204" pitchFamily="34" charset="0"/>
              </a:rPr>
              <a:t>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488733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9208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75530-723F-4B3E-B712-553CF47E8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33410"/>
              </p:ext>
            </p:extLst>
          </p:nvPr>
        </p:nvGraphicFramePr>
        <p:xfrm>
          <a:off x="998117" y="3326975"/>
          <a:ext cx="7082115" cy="73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E5C65FAE-E8AE-4070-B595-9A808CC2E59A}"/>
              </a:ext>
            </a:extLst>
          </p:cNvPr>
          <p:cNvSpPr/>
          <p:nvPr/>
        </p:nvSpPr>
        <p:spPr>
          <a:xfrm>
            <a:off x="4112924" y="386497"/>
            <a:ext cx="16158152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Source of Bereavement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9C9474-18D5-4EC9-975C-1AE47BCA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076510"/>
              </p:ext>
            </p:extLst>
          </p:nvPr>
        </p:nvGraphicFramePr>
        <p:xfrm>
          <a:off x="8422341" y="2946236"/>
          <a:ext cx="7870153" cy="1036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F1B6A54-4377-481F-8729-D946577E6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20839"/>
              </p:ext>
            </p:extLst>
          </p:nvPr>
        </p:nvGraphicFramePr>
        <p:xfrm>
          <a:off x="15949595" y="3164266"/>
          <a:ext cx="7862905" cy="80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4CD2B1-F1DB-4198-93C0-8E91DD72FE63}"/>
              </a:ext>
            </a:extLst>
          </p:cNvPr>
          <p:cNvSpPr txBox="1"/>
          <p:nvPr/>
        </p:nvSpPr>
        <p:spPr>
          <a:xfrm>
            <a:off x="4260859" y="2833444"/>
            <a:ext cx="1423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Sibling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5E810-4567-4618-BE9F-292AD4477D8A}"/>
              </a:ext>
            </a:extLst>
          </p:cNvPr>
          <p:cNvSpPr txBox="1"/>
          <p:nvPr/>
        </p:nvSpPr>
        <p:spPr>
          <a:xfrm>
            <a:off x="18355128" y="2707709"/>
            <a:ext cx="339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 &amp; Sibling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632F-1C47-46E4-A753-2B87F7E5C8D5}"/>
              </a:ext>
            </a:extLst>
          </p:cNvPr>
          <p:cNvSpPr txBox="1"/>
          <p:nvPr/>
        </p:nvSpPr>
        <p:spPr>
          <a:xfrm>
            <a:off x="11475469" y="2812886"/>
            <a:ext cx="1736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E3C23-AEC2-40A4-989F-55C97013006A}"/>
              </a:ext>
            </a:extLst>
          </p:cNvPr>
          <p:cNvSpPr txBox="1"/>
          <p:nvPr/>
        </p:nvSpPr>
        <p:spPr>
          <a:xfrm rot="16200000">
            <a:off x="-1438909" y="6167859"/>
            <a:ext cx="398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Projected Prevalence</a:t>
            </a:r>
          </a:p>
        </p:txBody>
      </p:sp>
    </p:spTree>
    <p:extLst>
      <p:ext uri="{BB962C8B-B14F-4D97-AF65-F5344CB8AC3E}">
        <p14:creationId xmlns:p14="http://schemas.microsoft.com/office/powerpoint/2010/main" val="27428625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352730043"/>
              </p:ext>
            </p:extLst>
          </p:nvPr>
        </p:nvGraphicFramePr>
        <p:xfrm>
          <a:off x="1424899" y="3534419"/>
          <a:ext cx="20535182" cy="72662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3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97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1 in X Children</a:t>
                      </a:r>
                      <a:endParaRPr sz="3200" b="0" i="0" dirty="0">
                        <a:solidFill>
                          <a:srgbClr val="5DB644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 in 8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12.7%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13,291,500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5DB644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5DB644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 in 9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11.5%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205,270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Gothic URW Demi"/>
                        </a:rPr>
                        <a:t>11.7%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88,190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11.6%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20,210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10.3%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20,880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12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1,730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7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14.0%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27,330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11.5%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18,650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70571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50175" y="1344697"/>
            <a:ext cx="14122334" cy="21159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parent or sibling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age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25</a:t>
            </a:r>
          </a:p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50175" y="3096534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5DB64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23179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70B9"/>
      </a:dk1>
      <a:lt1>
        <a:srgbClr val="FEFFFE"/>
      </a:lt1>
      <a:dk2>
        <a:srgbClr val="D1D2D3"/>
      </a:dk2>
      <a:lt2>
        <a:srgbClr val="535353"/>
      </a:lt2>
      <a:accent1>
        <a:srgbClr val="FECE41"/>
      </a:accent1>
      <a:accent2>
        <a:srgbClr val="90D3ED"/>
      </a:accent2>
      <a:accent3>
        <a:srgbClr val="59B65F"/>
      </a:accent3>
      <a:accent4>
        <a:srgbClr val="EF8050"/>
      </a:accent4>
      <a:accent5>
        <a:srgbClr val="0070B9"/>
      </a:accent5>
      <a:accent6>
        <a:srgbClr val="FEFFFE"/>
      </a:accent6>
      <a:hlink>
        <a:srgbClr val="FECE41"/>
      </a:hlink>
      <a:folHlink>
        <a:srgbClr val="FECE4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0070B9"/>
      </a:dk1>
      <a:lt1>
        <a:srgbClr val="FEFFFE"/>
      </a:lt1>
      <a:dk2>
        <a:srgbClr val="D1D2D3"/>
      </a:dk2>
      <a:lt2>
        <a:srgbClr val="535353"/>
      </a:lt2>
      <a:accent1>
        <a:srgbClr val="FECE41"/>
      </a:accent1>
      <a:accent2>
        <a:srgbClr val="90D3ED"/>
      </a:accent2>
      <a:accent3>
        <a:srgbClr val="59B65F"/>
      </a:accent3>
      <a:accent4>
        <a:srgbClr val="EF8050"/>
      </a:accent4>
      <a:accent5>
        <a:srgbClr val="0070B9"/>
      </a:accent5>
      <a:accent6>
        <a:srgbClr val="FEFFFE"/>
      </a:accent6>
      <a:hlink>
        <a:srgbClr val="FECE41"/>
      </a:hlink>
      <a:folHlink>
        <a:srgbClr val="FECE4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1101</Words>
  <Application>Microsoft Office PowerPoint</Application>
  <PresentationFormat>Custom</PresentationFormat>
  <Paragraphs>285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adelle-sans</vt:lpstr>
      <vt:lpstr>Arial</vt:lpstr>
      <vt:lpstr>Arial Black</vt:lpstr>
      <vt:lpstr>Calibri</vt:lpstr>
      <vt:lpstr>Franklin Gothic Book</vt:lpstr>
      <vt:lpstr>Franklin Gothic Demi</vt:lpstr>
      <vt:lpstr>Franklin Gothic Demi Cond</vt:lpstr>
      <vt:lpstr>Franklin Gothic Medium</vt:lpstr>
      <vt:lpstr>FranklinGothic URW</vt:lpstr>
      <vt:lpstr>FranklinGothic URW Cond</vt:lpstr>
      <vt:lpstr>FranklinGothic URW Demi</vt:lpstr>
      <vt:lpstr>Graphik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Calley Welborn</dc:creator>
  <cp:lastModifiedBy>Amy Wetherbee-Rodgers</cp:lastModifiedBy>
  <cp:revision>361</cp:revision>
  <cp:lastPrinted>2019-03-18T21:57:15Z</cp:lastPrinted>
  <dcterms:modified xsi:type="dcterms:W3CDTF">2021-07-23T21:37:04Z</dcterms:modified>
</cp:coreProperties>
</file>