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3" r:id="rId3"/>
    <p:sldId id="362" r:id="rId4"/>
    <p:sldId id="360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18" r:id="rId14"/>
    <p:sldId id="274" r:id="rId15"/>
    <p:sldId id="275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1pPr>
    <a:lvl2pPr marL="0" marR="0" indent="4572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2pPr>
    <a:lvl3pPr marL="0" marR="0" indent="9144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3pPr>
    <a:lvl4pPr marL="0" marR="0" indent="13716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4pPr>
    <a:lvl5pPr marL="0" marR="0" indent="18288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5pPr>
    <a:lvl6pPr marL="0" marR="0" indent="22860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6pPr>
    <a:lvl7pPr marL="0" marR="0" indent="27432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7pPr>
    <a:lvl8pPr marL="0" marR="0" indent="32004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8pPr>
    <a:lvl9pPr marL="0" marR="0" indent="3657600" algn="l" defTabSz="1828800" rtl="0" fontAlgn="auto" latinLnBrk="0" hangingPunct="0">
      <a:lnSpc>
        <a:spcPts val="3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all" spc="0" normalizeH="0" baseline="0">
        <a:ln>
          <a:noFill/>
        </a:ln>
        <a:solidFill>
          <a:srgbClr val="0371CE"/>
        </a:solidFill>
        <a:effectLst/>
        <a:uFillTx/>
        <a:latin typeface="FranklinGothic URW Demi"/>
        <a:ea typeface="FranklinGothic URW Demi"/>
        <a:cs typeface="FranklinGothic URW Demi"/>
        <a:sym typeface="FranklinGothic URW Dem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00"/>
    <a:srgbClr val="EF8050"/>
    <a:srgbClr val="000000"/>
    <a:srgbClr val="5DB644"/>
    <a:srgbClr val="71D4EE"/>
    <a:srgbClr val="0271CE"/>
    <a:srgbClr val="9CCCA0"/>
    <a:srgbClr val="0070B9"/>
    <a:srgbClr val="BF4711"/>
    <a:srgbClr val="E8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27"/>
    <p:restoredTop sz="88014" autoAdjust="0"/>
  </p:normalViewPr>
  <p:slideViewPr>
    <p:cSldViewPr snapToGrid="0" snapToObjects="1">
      <p:cViewPr varScale="1">
        <p:scale>
          <a:sx n="51" d="100"/>
          <a:sy n="51" d="100"/>
        </p:scale>
        <p:origin x="15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6" d="100"/>
          <a:sy n="106" d="100"/>
        </p:scale>
        <p:origin x="2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62081825704105E-2"/>
          <c:y val="1.8965812037835667E-2"/>
          <c:w val="0.96562499999999996"/>
          <c:h val="0.90158344503338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A-4903-A345-A59D31A8E02A}"/>
              </c:ext>
            </c:extLst>
          </c:dPt>
          <c:dPt>
            <c:idx val="1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6A-4903-A345-A59D31A8E0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A-4903-A345-A59D31A8E0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A-4903-A345-A59D31A8E0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A-4903-A345-A59D31A8E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304696871839668E-3"/>
          <c:y val="5.5647040196090056E-2"/>
          <c:w val="0.92928076575940088"/>
          <c:h val="0.63452337981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ANYTOWN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E1FE7CA-9381-4A98-9238-E75EC4294B24}" type="VALUE">
                      <a:rPr lang="en-US">
                        <a:solidFill>
                          <a:srgbClr val="EF8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04-49A9-A7F1-A386795ED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4-4CCF-AAE2-CADD2980E1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4-4CCF-AAE2-CADD2980E1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4-4CCF-AAE2-CADD2980E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825930194749716E-2"/>
          <c:y val="0.79451337230781638"/>
          <c:w val="0.90404646517037213"/>
          <c:h val="0.18766453847888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187500000000001E-2"/>
          <c:y val="4.2165535144641969E-2"/>
          <c:w val="0.96562499999999996"/>
          <c:h val="0.823069574099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F40D90-FFA3-40DE-A6B6-D5DB908A653C}" type="VALUE">
                      <a:rPr lang="en-US">
                        <a:solidFill>
                          <a:srgbClr val="EF8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E00-41CC-B177-338164828B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0-4252-A381-A240BB3637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FD-4BB6-97FD-51A904208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0-4252-A381-A240BB3637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18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0-4252-A381-A240BB363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62081825704105E-2"/>
          <c:y val="1.8965812037835667E-2"/>
          <c:w val="0.96562499999999996"/>
          <c:h val="0.90158344503338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A-4903-A345-A59D31A8E02A}"/>
              </c:ext>
            </c:extLst>
          </c:dPt>
          <c:dPt>
            <c:idx val="1"/>
            <c:invertIfNegative val="0"/>
            <c:bubble3D val="0"/>
            <c:spPr>
              <a:solidFill>
                <a:srgbClr val="EF8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6A-4903-A345-A59D31A8E0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A-4903-A345-A59D31A8E0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A-4903-A345-A59D31A8E0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A-4903-A345-A59D31A8E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304696871839668E-3"/>
          <c:y val="5.5647040196090056E-2"/>
          <c:w val="0.92928076575940088"/>
          <c:h val="0.63452337981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ANYTOWN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EF8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4-4CCF-AAE2-CADD2980E1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4-4CCF-AAE2-CADD2980E1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4-4CCF-AAE2-CADD2980E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938406025905733E-2"/>
          <c:y val="0.7675552335502045"/>
          <c:w val="0.93793398933921623"/>
          <c:h val="0.20727045757532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187500000000001E-2"/>
          <c:y val="4.2165535144641969E-2"/>
          <c:w val="0.96562499999999996"/>
          <c:h val="0.823069574099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Service Area</c:v>
                </c:pt>
              </c:strCache>
            </c:strRef>
          </c:tx>
          <c:spPr>
            <a:solidFill>
              <a:srgbClr val="EF8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7470AD-301E-4B26-B686-61DD8DF3790B}" type="VALUE">
                      <a:rPr lang="en-US">
                        <a:solidFill>
                          <a:srgbClr val="EF8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4BF-4999-AF13-EF86E9C34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1"/>
                <c:pt idx="0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0-4252-A381-A240BB3637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rgbClr val="57B65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FD-4BB6-97FD-51A904208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57B65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0-4252-A381-A240BB3637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2370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2370B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1"/>
                <c:pt idx="0">
                  <c:v>BY AGE 25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1"/>
                <c:pt idx="0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0-4252-A381-A240BB363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368756992"/>
        <c:axId val="368771072"/>
      </c:barChart>
      <c:catAx>
        <c:axId val="3687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771072"/>
        <c:crosses val="autoZero"/>
        <c:auto val="1"/>
        <c:lblAlgn val="ctr"/>
        <c:lblOffset val="100"/>
        <c:noMultiLvlLbl val="0"/>
      </c:catAx>
      <c:valAx>
        <c:axId val="368771072"/>
        <c:scaling>
          <c:orientation val="minMax"/>
          <c:max val="0.15000000000000002"/>
          <c:min val="0"/>
        </c:scaling>
        <c:delete val="1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687569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068855-4DE4-5A4C-ACEE-CA3D2DACEB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6AD2-33F4-F541-A405-98A0B82EEA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79B83-3647-F14A-A155-BABBFBBD44BE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AB315-C283-224E-ADA7-E66CBE138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D093C-D413-3343-B459-4417B0A3A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3CFC-906F-5B44-9B3F-6628E3B1D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6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171450" indent="-171450" defTabSz="924916">
              <a:buFont typeface="Arial" panose="020B0604020202020204" pitchFamily="34" charset="0"/>
              <a:buChar char="•"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41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171450" marR="0" lvl="0" indent="-17145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pPr>
            <a:endParaRPr lang="en-US" dirty="0"/>
          </a:p>
          <a:p>
            <a:pPr marL="171450" marR="0" lvl="0" indent="-17145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49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8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7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91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00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8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6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0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24916">
              <a:buFont typeface="Arial" panose="020B0604020202020204" pitchFamily="34" charset="0"/>
              <a:buNone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34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defTabSz="924916">
              <a:buFont typeface="Arial" panose="020B0604020202020204" pitchFamily="34" charset="0"/>
              <a:buChar char="•"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46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marR="0" lvl="0" indent="-17145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70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3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sz="800" dirty="0"/>
          </a:p>
          <a:p>
            <a:pPr marL="0" marR="0" lvl="0" indent="0" defTabSz="9249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pPr>
            <a:endParaRPr lang="en-US" dirty="0"/>
          </a:p>
          <a:p>
            <a:pPr marL="0" indent="0" defTabSz="924916">
              <a:buFont typeface="Arial" panose="020B0604020202020204" pitchFamily="34" charset="0"/>
              <a:buNone/>
              <a:defRPr sz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3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goes here"/>
          <p:cNvSpPr txBox="1">
            <a:spLocks noGrp="1"/>
          </p:cNvSpPr>
          <p:nvPr>
            <p:ph type="body" sz="quarter" idx="14"/>
          </p:nvPr>
        </p:nvSpPr>
        <p:spPr>
          <a:xfrm>
            <a:off x="13004174" y="6757460"/>
            <a:ext cx="9444737" cy="6145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3000" cap="all">
                <a:solidFill>
                  <a:srgbClr val="0371CE"/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goes here</a:t>
            </a:r>
          </a:p>
        </p:txBody>
      </p:sp>
      <p:sp>
        <p:nvSpPr>
          <p:cNvPr id="17" name="Title goes here…"/>
          <p:cNvSpPr txBox="1">
            <a:spLocks noGrp="1"/>
          </p:cNvSpPr>
          <p:nvPr>
            <p:ph type="body" sz="quarter" idx="15"/>
          </p:nvPr>
        </p:nvSpPr>
        <p:spPr>
          <a:xfrm>
            <a:off x="13004174" y="5073986"/>
            <a:ext cx="9864562" cy="18082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Title goes here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t>Here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DE2D9-94E5-472E-8FB7-2CE03AE3B40F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908165" y="3459854"/>
            <a:ext cx="21501993" cy="157431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08165" y="6019848"/>
            <a:ext cx="12197924" cy="4263590"/>
          </a:xfrm>
          <a:prstGeom prst="rect">
            <a:avLst/>
          </a:prstGeom>
        </p:spPr>
        <p:txBody>
          <a:bodyPr/>
          <a:lstStyle>
            <a:lvl1pPr marL="342900" indent="-342900"/>
            <a:lvl2pPr>
              <a:buSzPct val="75000"/>
            </a:lvl2pPr>
            <a:lvl3pPr>
              <a:buSzPct val="75000"/>
            </a:lvl3pPr>
            <a:lvl4pPr>
              <a:buSzPct val="75000"/>
            </a:lvl4pPr>
            <a:lvl5pPr>
              <a:buSzPct val="7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9" name="CBEM Logo - Full Color - Large@2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body" sz="quarter" idx="13"/>
          </p:nvPr>
        </p:nvSpPr>
        <p:spPr>
          <a:xfrm>
            <a:off x="1908165" y="2416562"/>
            <a:ext cx="21501993" cy="12997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3000" cap="all">
                <a:latin typeface="FranklinGothic URW Demi"/>
                <a:ea typeface="FranklinGothic URW Demi"/>
                <a:cs typeface="FranklinGothic URW Demi"/>
                <a:sym typeface="FranklinGothic URW Demi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Rectangle: Rounded Corners 27"/>
          <p:cNvSpPr>
            <a:spLocks noGrp="1"/>
          </p:cNvSpPr>
          <p:nvPr>
            <p:ph type="body" sz="quarter" idx="14"/>
          </p:nvPr>
        </p:nvSpPr>
        <p:spPr>
          <a:xfrm>
            <a:off x="1908165" y="4898678"/>
            <a:ext cx="1905001" cy="96690"/>
          </a:xfrm>
          <a:prstGeom prst="roundRect">
            <a:avLst>
              <a:gd name="adj" fmla="val 50000"/>
            </a:avLst>
          </a:prstGeom>
          <a:solidFill>
            <a:srgbClr val="0371CE"/>
          </a:solidFill>
          <a:ln w="12700"/>
        </p:spPr>
        <p:txBody>
          <a:bodyPr lIns="45719" tIns="45719" rIns="45719" bIns="45719" anchor="ctr">
            <a:noAutofit/>
          </a:bodyPr>
          <a:lstStyle/>
          <a:p>
            <a:pPr marL="0" indent="0" algn="ctr" defTabSz="1828891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/>
          </a:p>
        </p:txBody>
      </p:sp>
      <p:pic>
        <p:nvPicPr>
          <p:cNvPr id="52" name="JHJAG_Color_logo_CMYK_5in.pdf" descr="JHJAG_Color_logo_CMYK_5in.pdf"/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>
            <a:fillRect/>
          </a:stretch>
        </p:blipFill>
        <p:spPr>
          <a:xfrm>
            <a:off x="20457672" y="11861641"/>
            <a:ext cx="3234114" cy="9559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E8564AB7-F9DC-074F-9C3B-11A1BA4BF351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- Log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JHJAG_Color_logo_CMYK_5in.pdf" descr="JHJAG_Color_logo_CMYK_5in.pdf"/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20457672" y="11861640"/>
            <a:ext cx="3234115" cy="955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Full Color - Large@2x.png">
            <a:extLst>
              <a:ext uri="{FF2B5EF4-FFF2-40B4-BE49-F238E27FC236}">
                <a16:creationId xmlns:a16="http://schemas.microsoft.com/office/drawing/2014/main" id="{508F9245-D728-4C43-8735-17713C7D0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3" y="11679150"/>
            <a:ext cx="3746221" cy="14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C858E030-59EB-4A5D-845B-EA4FE6E53D30}"/>
              </a:ext>
            </a:extLst>
          </p:cNvPr>
          <p:cNvSpPr txBox="1"/>
          <p:nvPr userDrawn="1"/>
        </p:nvSpPr>
        <p:spPr>
          <a:xfrm>
            <a:off x="20193982" y="1281453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tx2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tx2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1FF46-04C6-46E1-9469-A6FD2F047FB8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5102D-164F-4757-AF0A-C0C095ECBB0A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4B47129E-0980-394C-B20C-EB944F145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26DDCAD8-C377-CD44-977F-CC9E0B3B430E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6F48A-B291-4A4E-ACC4-33E1E750B9BB}"/>
              </a:ext>
            </a:extLst>
          </p:cNvPr>
          <p:cNvSpPr txBox="1"/>
          <p:nvPr userDrawn="1"/>
        </p:nvSpPr>
        <p:spPr>
          <a:xfrm rot="19708563">
            <a:off x="4779183" y="6975031"/>
            <a:ext cx="15759953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0" b="0" i="0" u="none" strike="noStrike" cap="all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SAMPLE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y">
    <p:bg>
      <p:bgPr>
        <a:solidFill>
          <a:srgbClr val="D1D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JHJAG_Color_logo_white_5in-01-01.png" descr="JHJAG_Color_logo_white_5in-01-01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18837" t="33597" r="22124" b="33068"/>
          <a:stretch>
            <a:fillRect/>
          </a:stretch>
        </p:blipFill>
        <p:spPr>
          <a:xfrm>
            <a:off x="20303291" y="11543546"/>
            <a:ext cx="3417690" cy="1491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BEM Logo - White - Large@2x.png">
            <a:extLst>
              <a:ext uri="{FF2B5EF4-FFF2-40B4-BE49-F238E27FC236}">
                <a16:creationId xmlns:a16="http://schemas.microsoft.com/office/drawing/2014/main" id="{0521C8E3-F1CA-8047-905B-0AA41DF3AC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4" y="11676888"/>
            <a:ext cx="3738589" cy="145389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9363D509-090F-2642-84F9-86423DCAC2CD}"/>
              </a:ext>
            </a:extLst>
          </p:cNvPr>
          <p:cNvSpPr txBox="1"/>
          <p:nvPr userDrawn="1"/>
        </p:nvSpPr>
        <p:spPr>
          <a:xfrm>
            <a:off x="20362710" y="12782788"/>
            <a:ext cx="3417691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algn="ctr" defTabSz="914400">
              <a:lnSpc>
                <a:spcPct val="100000"/>
              </a:lnSpc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© 20</a:t>
            </a:r>
            <a:r>
              <a:rPr lang="en-US" dirty="0">
                <a:solidFill>
                  <a:schemeClr val="accent6">
                    <a:alpha val="55000"/>
                  </a:schemeClr>
                </a:solidFill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20</a:t>
            </a:r>
            <a:endParaRPr dirty="0">
              <a:solidFill>
                <a:schemeClr val="accent6">
                  <a:alpha val="55000"/>
                </a:schemeClr>
              </a:solidFill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HJAG_Color_logo_white_5in-01-01.png" descr="JHJAG_Color_logo_white_5in-01-01.png"/>
          <p:cNvPicPr>
            <a:picLocks noChangeAspect="1"/>
          </p:cNvPicPr>
          <p:nvPr/>
        </p:nvPicPr>
        <p:blipFill>
          <a:blip r:embed="rId8">
            <a:alphaModFix amt="80000"/>
          </a:blip>
          <a:srcRect l="18837" t="33597" r="21270" b="33068"/>
          <a:stretch>
            <a:fillRect/>
          </a:stretch>
        </p:blipFill>
        <p:spPr>
          <a:xfrm>
            <a:off x="10413999" y="11692130"/>
            <a:ext cx="3505202" cy="150746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lnSpc>
                <a:spcPct val="100000"/>
              </a:lnSpc>
              <a:defRPr sz="2400" cap="none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9" r:id="rId5"/>
    <p:sldLayoutId id="2147483660" r:id="rId6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 Cond"/>
          <a:ea typeface="FranklinGothic URW Cond"/>
          <a:cs typeface="FranklinGothic URW Cond"/>
          <a:sym typeface="FranklinGothic URW Cond"/>
        </a:defRPr>
      </a:lvl9pPr>
    </p:titleStyle>
    <p:bodyStyle>
      <a:lvl1pPr marL="391885" marR="0" indent="-391885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75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1pPr>
      <a:lvl2pPr marL="914400" marR="0" indent="-4572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2pPr>
      <a:lvl3pPr marL="1463039" marR="0" indent="-548639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3pPr>
      <a:lvl4pPr marL="1981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4pPr>
      <a:lvl5pPr marL="24384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‣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5pPr>
      <a:lvl6pPr marL="28956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6pPr>
      <a:lvl7pPr marL="33528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7pPr>
      <a:lvl8pPr marL="38100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8pPr>
      <a:lvl9pPr marL="4267200" marR="0" indent="-609600" algn="l" defTabSz="1828800" rtl="0" latinLnBrk="0">
        <a:lnSpc>
          <a:spcPct val="8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3C3C3C"/>
          </a:solidFill>
          <a:uFillTx/>
          <a:latin typeface="FranklinGothic URW"/>
          <a:ea typeface="FranklinGothic URW"/>
          <a:cs typeface="FranklinGothic URW"/>
          <a:sym typeface="FranklinGothic URW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judishouse.org/research-tools/cbem/cbem-methodology-sources/" TargetMode="External"/><Relationship Id="rId3" Type="http://schemas.openxmlformats.org/officeDocument/2006/relationships/hyperlink" Target="https://doi.apa.org/fulltext/2020-06195-001.html" TargetMode="External"/><Relationship Id="rId7" Type="http://schemas.openxmlformats.org/officeDocument/2006/relationships/hyperlink" Target="https://judishouse.org/download/cbem-key-messages/?wpdmdl=1805&amp;_wpdmkey=60fb32e82c5c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udishouse.org/download/cbem-roadmap/?wpdmdl=1807&amp;_wpdmkey=60fb32c8a8690" TargetMode="External"/><Relationship Id="rId5" Type="http://schemas.openxmlformats.org/officeDocument/2006/relationships/hyperlink" Target="https://www.judishouse.org/cbem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onder.cdc.gov/" TargetMode="External"/><Relationship Id="rId9" Type="http://schemas.openxmlformats.org/officeDocument/2006/relationships/hyperlink" Target="https://judishouse.org/research-tools/cbem/cbem-faq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JudisHouse" TargetMode="External"/><Relationship Id="rId13" Type="http://schemas.openxmlformats.org/officeDocument/2006/relationships/hyperlink" Target="https://judishouse.org/research-tools/cbem/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acebook.com/JudisHouseDenver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hyperlink" Target="http://www.youtube.com/JudisHouseDenver" TargetMode="External"/><Relationship Id="rId4" Type="http://schemas.openxmlformats.org/officeDocument/2006/relationships/hyperlink" Target="http://www.judishouse.org/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nder.cdc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udishouse.org/cbem-methodology-sour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31E860-3EA7-E147-9666-030E05468B01}"/>
              </a:ext>
            </a:extLst>
          </p:cNvPr>
          <p:cNvSpPr/>
          <p:nvPr/>
        </p:nvSpPr>
        <p:spPr>
          <a:xfrm>
            <a:off x="2189583" y="3792568"/>
            <a:ext cx="20004832" cy="5295881"/>
          </a:xfrm>
          <a:prstGeom prst="rect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C05B0E-BFDA-7544-B1AA-F4B146BD99AE}"/>
              </a:ext>
            </a:extLst>
          </p:cNvPr>
          <p:cNvSpPr/>
          <p:nvPr/>
        </p:nvSpPr>
        <p:spPr>
          <a:xfrm>
            <a:off x="7233312" y="2043276"/>
            <a:ext cx="10084304" cy="385675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1" name="Childhood Bereavement Estimation Model (CBEM) Results and Population Data for the Philadelphia Metro Area"/>
          <p:cNvSpPr txBox="1">
            <a:spLocks noGrp="1"/>
          </p:cNvSpPr>
          <p:nvPr>
            <p:ph type="body" idx="14"/>
          </p:nvPr>
        </p:nvSpPr>
        <p:spPr>
          <a:xfrm>
            <a:off x="3532681" y="7598701"/>
            <a:ext cx="17485566" cy="477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>
                <a:latin typeface="+mj-lt"/>
              </a:rPr>
              <a:t>report prepared by Judi’s House/JAG institute for Family Grief Center</a:t>
            </a:r>
            <a:endParaRPr dirty="0">
              <a:latin typeface="+mj-lt"/>
            </a:endParaRPr>
          </a:p>
        </p:txBody>
      </p:sp>
      <p:sp>
        <p:nvSpPr>
          <p:cNvPr id="142" name="The Center for Grieving Children"/>
          <p:cNvSpPr txBox="1">
            <a:spLocks noGrp="1"/>
          </p:cNvSpPr>
          <p:nvPr>
            <p:ph type="body" idx="15"/>
          </p:nvPr>
        </p:nvSpPr>
        <p:spPr>
          <a:xfrm>
            <a:off x="3449213" y="6454308"/>
            <a:ext cx="17485567" cy="928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buSzTx/>
              <a:buFontTx/>
              <a:buNone/>
              <a:defRPr sz="6000" b="1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pPr algn="ctr"/>
            <a:r>
              <a:rPr lang="en-US" sz="8800" spc="150" dirty="0" err="1">
                <a:latin typeface="Franklin Gothic Demi Cond" panose="020B0706030402020204" pitchFamily="34" charset="0"/>
              </a:rPr>
              <a:t>AnyTown</a:t>
            </a:r>
            <a:r>
              <a:rPr lang="en-US" sz="8800" spc="150" dirty="0">
                <a:latin typeface="Franklin Gothic Demi Cond" panose="020B0706030402020204" pitchFamily="34" charset="0"/>
              </a:rPr>
              <a:t> Area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146C3-6263-554D-A617-DB54F38F4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2" y="2043276"/>
            <a:ext cx="9917375" cy="3856757"/>
          </a:xfrm>
          <a:prstGeom prst="rect">
            <a:avLst/>
          </a:pr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15092DF0-B7A9-BA43-8A81-7C19C5ED798B}"/>
              </a:ext>
            </a:extLst>
          </p:cNvPr>
          <p:cNvSpPr/>
          <p:nvPr/>
        </p:nvSpPr>
        <p:spPr>
          <a:xfrm>
            <a:off x="7750626" y="8628139"/>
            <a:ext cx="8882743" cy="920619"/>
          </a:xfrm>
          <a:prstGeom prst="parallelogram">
            <a:avLst/>
          </a:prstGeom>
          <a:solidFill>
            <a:srgbClr val="FFFFF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DB644"/>
                </a:solidFill>
                <a:effectLst/>
                <a:uFillTx/>
                <a:latin typeface="Arial Black" panose="020B0A04020102020204" pitchFamily="34" charset="0"/>
                <a:ea typeface="+mj-ea"/>
                <a:cs typeface="+mj-cs"/>
                <a:sym typeface="Calibri"/>
              </a:rPr>
              <a:t>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3145708691"/>
              </p:ext>
            </p:extLst>
          </p:nvPr>
        </p:nvGraphicFramePr>
        <p:xfrm>
          <a:off x="1419667" y="3748208"/>
          <a:ext cx="21011109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3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1 in X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of Children</a:t>
                      </a:r>
                      <a:endParaRPr sz="3200" b="0" i="0" dirty="0">
                        <a:solidFill>
                          <a:srgbClr val="EF8050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9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10.8%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11,282,790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1 in 10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9.7%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173,130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9.9%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74,540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9.7%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16,880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12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17,220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15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6.6%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1,330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8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12.1%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23,690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9.9%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16,010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38896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Projected estimates of youth who will be bereaved due to death of a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EF8050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parent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by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age 25</a:t>
            </a: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Franklin Gothic Demi Cond" panose="020B0706030402020204" pitchFamily="34" charset="0"/>
              <a:sym typeface="FranklinGothic URW Cond"/>
            </a:endParaRP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088683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EF805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182889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Medium"/>
              <a:sym typeface="Graphik Medium"/>
            </a:endParaRPr>
          </a:p>
        </p:txBody>
      </p:sp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7133A5E8-4B14-4AEF-8654-040672DFD061}"/>
              </a:ext>
            </a:extLst>
          </p:cNvPr>
          <p:cNvSpPr txBox="1"/>
          <p:nvPr/>
        </p:nvSpPr>
        <p:spPr>
          <a:xfrm>
            <a:off x="8841999" y="13034626"/>
            <a:ext cx="6700002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This report was prepared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January 2021 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and aggregates data from 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4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-201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8.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srgbClr val="535353">
                  <a:alpha val="55000"/>
                </a:srgbClr>
              </a:solidFill>
              <a:effectLst/>
              <a:uLnTx/>
              <a:uFillTx/>
              <a:latin typeface="FranklinGothic URW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3165066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176299752"/>
              </p:ext>
            </p:extLst>
          </p:nvPr>
        </p:nvGraphicFramePr>
        <p:xfrm>
          <a:off x="1419667" y="3877432"/>
          <a:ext cx="21279912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5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2.2%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2,251,820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2.0%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35,580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2.0%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15,150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3,690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2.0%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4,010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2.2%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2.1%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4,140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1.8%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2,920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78901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Projected estimates of youth who will be bereaved due to death of a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sibling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by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age 25</a:t>
            </a: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Franklin Gothic Demi Cond" panose="020B0706030402020204" pitchFamily="34" charset="0"/>
              <a:sym typeface="FranklinGothic URW Cond"/>
            </a:endParaRP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488733"/>
            <a:ext cx="1905001" cy="966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182889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Medium"/>
              <a:sym typeface="Graphik Medium"/>
            </a:endParaRPr>
          </a:p>
        </p:txBody>
      </p:sp>
      <p:sp>
        <p:nvSpPr>
          <p:cNvPr id="5" name="This report was prepared February, 23, 2019 and aggregates data from 2012-2016. © 2018">
            <a:extLst>
              <a:ext uri="{FF2B5EF4-FFF2-40B4-BE49-F238E27FC236}">
                <a16:creationId xmlns:a16="http://schemas.microsoft.com/office/drawing/2014/main" id="{626ECFC6-5114-4C9C-86D1-767B4FD084F8}"/>
              </a:ext>
            </a:extLst>
          </p:cNvPr>
          <p:cNvSpPr txBox="1"/>
          <p:nvPr/>
        </p:nvSpPr>
        <p:spPr>
          <a:xfrm>
            <a:off x="8841999" y="13034626"/>
            <a:ext cx="6700002" cy="3532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i="1" cap="none">
                <a:solidFill>
                  <a:srgbClr val="FFFFFF"/>
                </a:solidFill>
                <a:latin typeface="FranklinGothic URW"/>
                <a:ea typeface="FranklinGothic URW"/>
                <a:cs typeface="FranklinGothic URW"/>
                <a:sym typeface="FranklinGothic URW"/>
              </a:defRPr>
            </a:pP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This report was prepared 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January 2021 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and aggregates data from 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4</a:t>
            </a:r>
            <a:r>
              <a:rPr kumimoji="0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-201</a:t>
            </a: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alpha val="55000"/>
                  </a:srgbClr>
                </a:solidFill>
                <a:effectLst/>
                <a:uLnTx/>
                <a:uFillTx/>
                <a:latin typeface="FranklinGothic URW"/>
                <a:sym typeface="FranklinGothic URW"/>
              </a:rPr>
              <a:t>8.</a:t>
            </a:r>
            <a:endParaRPr kumimoji="0" sz="1300" b="0" i="1" u="none" strike="noStrike" kern="0" cap="none" spc="0" normalizeH="0" baseline="0" noProof="0" dirty="0">
              <a:ln>
                <a:noFill/>
              </a:ln>
              <a:solidFill>
                <a:srgbClr val="535353">
                  <a:alpha val="55000"/>
                </a:srgbClr>
              </a:solidFill>
              <a:effectLst/>
              <a:uLnTx/>
              <a:uFillTx/>
              <a:latin typeface="FranklinGothic URW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38425381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675530-723F-4B3E-B712-553CF47E8075}"/>
              </a:ext>
            </a:extLst>
          </p:cNvPr>
          <p:cNvGraphicFramePr>
            <a:graphicFrameLocks/>
          </p:cNvGraphicFramePr>
          <p:nvPr/>
        </p:nvGraphicFramePr>
        <p:xfrm>
          <a:off x="998117" y="3326975"/>
          <a:ext cx="7082115" cy="73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arallelogram 6">
            <a:extLst>
              <a:ext uri="{FF2B5EF4-FFF2-40B4-BE49-F238E27FC236}">
                <a16:creationId xmlns:a16="http://schemas.microsoft.com/office/drawing/2014/main" id="{E5C65FAE-E8AE-4070-B595-9A808CC2E59A}"/>
              </a:ext>
            </a:extLst>
          </p:cNvPr>
          <p:cNvSpPr/>
          <p:nvPr/>
        </p:nvSpPr>
        <p:spPr>
          <a:xfrm>
            <a:off x="4112924" y="386497"/>
            <a:ext cx="16158152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Source of Bereavement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D9C9474-18D5-4EC9-975C-1AE47BCA4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43824"/>
              </p:ext>
            </p:extLst>
          </p:nvPr>
        </p:nvGraphicFramePr>
        <p:xfrm>
          <a:off x="8422341" y="2946236"/>
          <a:ext cx="7870153" cy="1036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DF1B6A54-4377-481F-8729-D946577E63F7}"/>
              </a:ext>
            </a:extLst>
          </p:cNvPr>
          <p:cNvGraphicFramePr>
            <a:graphicFrameLocks/>
          </p:cNvGraphicFramePr>
          <p:nvPr/>
        </p:nvGraphicFramePr>
        <p:xfrm>
          <a:off x="15949595" y="3164266"/>
          <a:ext cx="7862905" cy="801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4CD2B1-F1DB-4198-93C0-8E91DD72FE63}"/>
              </a:ext>
            </a:extLst>
          </p:cNvPr>
          <p:cNvSpPr txBox="1"/>
          <p:nvPr/>
        </p:nvSpPr>
        <p:spPr>
          <a:xfrm>
            <a:off x="4260859" y="2833444"/>
            <a:ext cx="1423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Sibling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5E810-4567-4618-BE9F-292AD4477D8A}"/>
              </a:ext>
            </a:extLst>
          </p:cNvPr>
          <p:cNvSpPr txBox="1"/>
          <p:nvPr/>
        </p:nvSpPr>
        <p:spPr>
          <a:xfrm>
            <a:off x="18355128" y="2707709"/>
            <a:ext cx="33947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 &amp; Sibling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4632F-1C47-46E4-A753-2B87F7E5C8D5}"/>
              </a:ext>
            </a:extLst>
          </p:cNvPr>
          <p:cNvSpPr txBox="1"/>
          <p:nvPr/>
        </p:nvSpPr>
        <p:spPr>
          <a:xfrm>
            <a:off x="11475469" y="2812886"/>
            <a:ext cx="1736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E3C23-AEC2-40A4-989F-55C97013006A}"/>
              </a:ext>
            </a:extLst>
          </p:cNvPr>
          <p:cNvSpPr txBox="1"/>
          <p:nvPr/>
        </p:nvSpPr>
        <p:spPr>
          <a:xfrm rot="16200000">
            <a:off x="-1438909" y="6167859"/>
            <a:ext cx="3985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Projected Prevalence</a:t>
            </a:r>
          </a:p>
        </p:txBody>
      </p:sp>
    </p:spTree>
    <p:extLst>
      <p:ext uri="{BB962C8B-B14F-4D97-AF65-F5344CB8AC3E}">
        <p14:creationId xmlns:p14="http://schemas.microsoft.com/office/powerpoint/2010/main" val="27473103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1ED2E9BA-C497-4B0C-97D1-4504E4D1F2A6}"/>
              </a:ext>
            </a:extLst>
          </p:cNvPr>
          <p:cNvSpPr/>
          <p:nvPr/>
        </p:nvSpPr>
        <p:spPr>
          <a:xfrm>
            <a:off x="7532911" y="1560657"/>
            <a:ext cx="9318174" cy="114171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Key Takeaways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9C64EB-25C9-AD42-BDE3-9C1AFB6812C9}"/>
              </a:ext>
            </a:extLst>
          </p:cNvPr>
          <p:cNvCxnSpPr/>
          <p:nvPr/>
        </p:nvCxnSpPr>
        <p:spPr>
          <a:xfrm>
            <a:off x="0" y="7107680"/>
            <a:ext cx="24384000" cy="0"/>
          </a:xfrm>
          <a:prstGeom prst="line">
            <a:avLst/>
          </a:prstGeom>
          <a:noFill/>
          <a:ln w="47625" cap="flat">
            <a:solidFill>
              <a:srgbClr val="5DB64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48B2F1-8598-CB43-BB7E-C178A6975E92}"/>
              </a:ext>
            </a:extLst>
          </p:cNvPr>
          <p:cNvGrpSpPr/>
          <p:nvPr/>
        </p:nvGrpSpPr>
        <p:grpSpPr>
          <a:xfrm>
            <a:off x="16372652" y="4108316"/>
            <a:ext cx="5880895" cy="5998727"/>
            <a:chOff x="16014608" y="3688392"/>
            <a:chExt cx="5486400" cy="5486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BEDB6C-6AC8-A24D-842C-73A4590B3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14608" y="3688392"/>
              <a:ext cx="5486400" cy="5486400"/>
            </a:xfrm>
            <a:prstGeom prst="ellipse">
              <a:avLst/>
            </a:prstGeom>
            <a:solidFill>
              <a:schemeClr val="tx1"/>
            </a:solidFill>
            <a:ln w="63500" cap="flat">
              <a:solidFill>
                <a:schemeClr val="accent5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30" name="Rectangle 3"/>
            <p:cNvSpPr txBox="1"/>
            <p:nvPr/>
          </p:nvSpPr>
          <p:spPr>
            <a:xfrm>
              <a:off x="16460947" y="4570592"/>
              <a:ext cx="4550378" cy="555942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algn="ctr">
                <a:lnSpc>
                  <a:spcPts val="3300"/>
                </a:lnSpc>
                <a:spcBef>
                  <a:spcPts val="2900"/>
                </a:spcBef>
                <a:buClr>
                  <a:srgbClr val="0271CE"/>
                </a:buClr>
                <a:buSzPct val="75000"/>
                <a:defRPr cap="none">
                  <a:solidFill>
                    <a:srgbClr val="3C3C3C"/>
                  </a:solidFill>
                  <a:latin typeface="FranklinGothic URW"/>
                  <a:ea typeface="FranklinGothic URW"/>
                  <a:cs typeface="FranklinGothic URW"/>
                  <a:sym typeface="FranklinGothic URW"/>
                </a:defRPr>
              </a:pPr>
              <a:endParaRPr dirty="0">
                <a:solidFill>
                  <a:srgbClr val="026FCD"/>
                </a:solidFill>
                <a:latin typeface="+mn-lt"/>
              </a:endParaRPr>
            </a:p>
          </p:txBody>
        </p:sp>
      </p:grpSp>
      <p:sp>
        <p:nvSpPr>
          <p:cNvPr id="434" name="object 13"/>
          <p:cNvSpPr txBox="1"/>
          <p:nvPr/>
        </p:nvSpPr>
        <p:spPr>
          <a:xfrm>
            <a:off x="6171465" y="1653917"/>
            <a:ext cx="12041067" cy="10259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9888">
              <a:lnSpc>
                <a:spcPts val="8000"/>
              </a:lnSpc>
              <a:defRPr sz="8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pPr algn="ctr"/>
            <a:endParaRPr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5A3E57-E4C1-3946-9961-B43B13E223B4}"/>
              </a:ext>
            </a:extLst>
          </p:cNvPr>
          <p:cNvGrpSpPr/>
          <p:nvPr/>
        </p:nvGrpSpPr>
        <p:grpSpPr>
          <a:xfrm>
            <a:off x="2130454" y="4153459"/>
            <a:ext cx="5880894" cy="6045605"/>
            <a:chOff x="5619349" y="5293682"/>
            <a:chExt cx="5488943" cy="5488943"/>
          </a:xfrm>
          <a:solidFill>
            <a:schemeClr val="accent6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C2B4663-E891-A245-9F80-8FA4C0960C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9349" y="5293682"/>
              <a:ext cx="5488943" cy="5488943"/>
            </a:xfrm>
            <a:prstGeom prst="ellipse">
              <a:avLst/>
            </a:prstGeom>
            <a:grpFill/>
            <a:ln w="635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C8835B-236A-DB41-A9BC-D8E094BA4F51}"/>
                </a:ext>
              </a:extLst>
            </p:cNvPr>
            <p:cNvSpPr/>
            <p:nvPr/>
          </p:nvSpPr>
          <p:spPr>
            <a:xfrm>
              <a:off x="6168711" y="6498275"/>
              <a:ext cx="4390220" cy="4680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ts val="3300"/>
                </a:lnSpc>
                <a:spcBef>
                  <a:spcPts val="2900"/>
                </a:spcBef>
                <a:buClr>
                  <a:srgbClr val="0271CE"/>
                </a:buClr>
                <a:buSzPct val="75000"/>
                <a:defRPr cap="none">
                  <a:solidFill>
                    <a:srgbClr val="3C3C3C"/>
                  </a:solidFill>
                  <a:latin typeface="FranklinGothic URW"/>
                  <a:ea typeface="FranklinGothic URW"/>
                  <a:cs typeface="FranklinGothic URW"/>
                  <a:sym typeface="FranklinGothic URW"/>
                </a:defRPr>
              </a:pPr>
              <a:endParaRPr lang="en-US" dirty="0">
                <a:solidFill>
                  <a:srgbClr val="026FCD"/>
                </a:solidFill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14D3EF-1FE9-6940-A23A-839D8F0DD212}"/>
              </a:ext>
            </a:extLst>
          </p:cNvPr>
          <p:cNvGrpSpPr/>
          <p:nvPr/>
        </p:nvGrpSpPr>
        <p:grpSpPr>
          <a:xfrm>
            <a:off x="9251553" y="4153459"/>
            <a:ext cx="5880894" cy="5998727"/>
            <a:chOff x="10454949" y="3814042"/>
            <a:chExt cx="5486400" cy="5486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8A3F0F-62DA-1242-B8E5-C3EE8DFE46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4949" y="3814042"/>
              <a:ext cx="5486400" cy="5486400"/>
            </a:xfrm>
            <a:prstGeom prst="ellipse">
              <a:avLst/>
            </a:prstGeom>
            <a:solidFill>
              <a:schemeClr val="tx1"/>
            </a:solidFill>
            <a:ln w="635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3931E5-6EE6-A74A-B608-7D02C45A1437}"/>
                </a:ext>
              </a:extLst>
            </p:cNvPr>
            <p:cNvSpPr/>
            <p:nvPr/>
          </p:nvSpPr>
          <p:spPr>
            <a:xfrm>
              <a:off x="10837502" y="5640661"/>
              <a:ext cx="4841179" cy="471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300"/>
                </a:lnSpc>
                <a:spcBef>
                  <a:spcPts val="2900"/>
                </a:spcBef>
                <a:buClr>
                  <a:srgbClr val="0271CE"/>
                </a:buClr>
                <a:buSzPct val="75000"/>
                <a:defRPr cap="none">
                  <a:solidFill>
                    <a:srgbClr val="3C3C3C"/>
                  </a:solidFill>
                  <a:latin typeface="FranklinGothic URW"/>
                  <a:ea typeface="FranklinGothic URW"/>
                  <a:cs typeface="FranklinGothic URW"/>
                  <a:sym typeface="FranklinGothic URW"/>
                </a:defRPr>
              </a:pPr>
              <a:endParaRPr lang="en-US" dirty="0">
                <a:solidFill>
                  <a:srgbClr val="026FCD"/>
                </a:solidFill>
                <a:latin typeface="+mn-l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EE91792-28DD-4EFB-BEE8-0136471531D6}"/>
              </a:ext>
            </a:extLst>
          </p:cNvPr>
          <p:cNvSpPr txBox="1"/>
          <p:nvPr/>
        </p:nvSpPr>
        <p:spPr>
          <a:xfrm>
            <a:off x="2787204" y="6073878"/>
            <a:ext cx="4757894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1 in 15 children in the </a:t>
            </a:r>
            <a:r>
              <a:rPr lang="en-US" cap="none" dirty="0" err="1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AnyTown</a:t>
            </a: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 Area will experience the death of a parent or sibling by age 18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94DD5-0C20-48F9-A888-B34059A35F1F}"/>
              </a:ext>
            </a:extLst>
          </p:cNvPr>
          <p:cNvSpPr txBox="1"/>
          <p:nvPr/>
        </p:nvSpPr>
        <p:spPr>
          <a:xfrm>
            <a:off x="17055654" y="5274355"/>
            <a:ext cx="4877568" cy="403187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Bereavement is highest in County D (10,590 children) and lowest in County C (770 children). Exploring client data to see if Family Grief Center serves more families from County D than County C could help determine whether additional outreach is necessary.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8F450-F135-46CF-AA54-F83FCD0D5DF1}"/>
              </a:ext>
            </a:extLst>
          </p:cNvPr>
          <p:cNvSpPr txBox="1"/>
          <p:nvPr/>
        </p:nvSpPr>
        <p:spPr>
          <a:xfrm>
            <a:off x="9950004" y="5407128"/>
            <a:ext cx="4757894" cy="364715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Given the number of young adults who will experience the death of a parent or sibling by age 25 in the </a:t>
            </a:r>
            <a:r>
              <a:rPr lang="en-US" cap="none" dirty="0" err="1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AnyTown</a:t>
            </a: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 area (88,190), Family Grief Center could develop a plan to reach and better serve this population. </a:t>
            </a:r>
          </a:p>
        </p:txBody>
      </p:sp>
    </p:spTree>
    <p:extLst>
      <p:ext uri="{BB962C8B-B14F-4D97-AF65-F5344CB8AC3E}">
        <p14:creationId xmlns:p14="http://schemas.microsoft.com/office/powerpoint/2010/main" val="22020583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3DBF0D3-09DD-49D2-8C54-D40183954AE1}"/>
              </a:ext>
            </a:extLst>
          </p:cNvPr>
          <p:cNvSpPr/>
          <p:nvPr/>
        </p:nvSpPr>
        <p:spPr>
          <a:xfrm>
            <a:off x="7176467" y="547861"/>
            <a:ext cx="9878156" cy="1070554"/>
          </a:xfrm>
          <a:prstGeom prst="parallelogram">
            <a:avLst/>
          </a:prstGeom>
          <a:solidFill>
            <a:srgbClr val="0271CE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cap="none" dirty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Additional Resources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 Gothic Demi" panose="020B0703020102020204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C4F8EF-25EB-4F90-9DC5-05E23972EB53}"/>
              </a:ext>
            </a:extLst>
          </p:cNvPr>
          <p:cNvSpPr txBox="1"/>
          <p:nvPr/>
        </p:nvSpPr>
        <p:spPr>
          <a:xfrm>
            <a:off x="1583525" y="3312282"/>
            <a:ext cx="15218575" cy="740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1"/>
                </a:solidFill>
              </a:rPr>
              <a:t>Burns, M., Griese, B., King, S., &amp; Talmi, A. (2020). </a:t>
            </a:r>
            <a:r>
              <a:rPr lang="en-US" cap="none" dirty="0">
                <a:solidFill>
                  <a:srgbClr val="5DB64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Childhood bereavement: Understanding prevalence and related adversity in the United States. </a:t>
            </a:r>
            <a:r>
              <a:rPr lang="en-US" i="1" cap="none" dirty="0">
                <a:solidFill>
                  <a:schemeClr val="bg1"/>
                </a:solidFill>
              </a:rPr>
              <a:t>American Journal of Orthopsychiatry</a:t>
            </a:r>
            <a:r>
              <a:rPr lang="en-US" cap="none" dirty="0">
                <a:solidFill>
                  <a:schemeClr val="bg1"/>
                </a:solidFill>
              </a:rPr>
              <a:t>. Advanced online publication. doi: 10.1037/ort0000442.</a:t>
            </a:r>
          </a:p>
          <a:p>
            <a:endParaRPr lang="en-US" cap="none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1"/>
                </a:solidFill>
              </a:rPr>
              <a:t>Centers for Disease Control and Prevention, National Center for Health Statistics, CDC </a:t>
            </a:r>
            <a:r>
              <a:rPr lang="en-US" cap="none" dirty="0">
                <a:solidFill>
                  <a:srgbClr val="5DB64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WONDER</a:t>
            </a:r>
            <a:r>
              <a:rPr lang="en-US" cap="none" dirty="0">
                <a:solidFill>
                  <a:schemeClr val="bg1"/>
                </a:solidFill>
              </a:rPr>
              <a:t> Online Databases.</a:t>
            </a:r>
          </a:p>
          <a:p>
            <a:endParaRPr lang="en-US" cap="none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1"/>
                </a:solidFill>
              </a:rPr>
              <a:t>Judi’s House. (2021). </a:t>
            </a:r>
            <a:r>
              <a:rPr lang="en-US" i="1" cap="none" dirty="0">
                <a:solidFill>
                  <a:schemeClr val="bg1"/>
                </a:solidFill>
              </a:rPr>
              <a:t>Childhood Bereavement Estimation Model</a:t>
            </a:r>
            <a:r>
              <a:rPr lang="en-US" cap="none" dirty="0">
                <a:solidFill>
                  <a:schemeClr val="bg1"/>
                </a:solidFill>
              </a:rPr>
              <a:t>. Retrieved from </a:t>
            </a:r>
            <a:r>
              <a:rPr lang="en-US" cap="none" dirty="0">
                <a:solidFill>
                  <a:srgbClr val="5DB64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judishouse.org/cbem</a:t>
            </a:r>
            <a:r>
              <a:rPr lang="en-US" cap="none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cap="none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1"/>
                </a:solidFill>
              </a:rPr>
              <a:t>CBEM </a:t>
            </a:r>
            <a:r>
              <a:rPr lang="en-US" cap="none" dirty="0">
                <a:solidFill>
                  <a:srgbClr val="5DB64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</a:t>
            </a:r>
            <a:r>
              <a:rPr lang="en-US" cap="none" dirty="0">
                <a:solidFill>
                  <a:schemeClr val="bg1"/>
                </a:solidFill>
              </a:rPr>
              <a:t>: A printable resource designed to help you navigate data from the CBEM</a:t>
            </a:r>
          </a:p>
          <a:p>
            <a:endParaRPr lang="en-US" cap="none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1"/>
                </a:solidFill>
              </a:rPr>
              <a:t>CBEM </a:t>
            </a:r>
            <a:r>
              <a:rPr lang="en-US" cap="none" dirty="0">
                <a:solidFill>
                  <a:srgbClr val="5DB64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Messages</a:t>
            </a:r>
            <a:r>
              <a:rPr lang="en-US" cap="none" dirty="0">
                <a:solidFill>
                  <a:schemeClr val="bg1"/>
                </a:solidFill>
              </a:rPr>
              <a:t>: Educate your community about childhood bereavement with customized key messages and social graphics</a:t>
            </a:r>
          </a:p>
          <a:p>
            <a:endParaRPr lang="en-US" cap="none" dirty="0">
              <a:solidFill>
                <a:srgbClr val="0271C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rgbClr val="0271CE"/>
                </a:solidFill>
              </a:rPr>
              <a:t>CBEM </a:t>
            </a:r>
            <a:r>
              <a:rPr lang="en-US" cap="none" dirty="0">
                <a:solidFill>
                  <a:srgbClr val="5DB64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Methodology &amp; Sources</a:t>
            </a:r>
            <a:r>
              <a:rPr lang="en-US" cap="none" dirty="0">
                <a:solidFill>
                  <a:srgbClr val="0271CE"/>
                </a:solidFill>
              </a:rPr>
              <a:t>: </a:t>
            </a:r>
            <a:r>
              <a:rPr lang="en-US" cap="none" dirty="0">
                <a:solidFill>
                  <a:schemeClr val="bg1"/>
                </a:solidFill>
              </a:rPr>
              <a:t>Brief overview of CBEM development and model results</a:t>
            </a:r>
          </a:p>
          <a:p>
            <a:endParaRPr lang="en-US" cap="none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bg1"/>
                </a:solidFill>
              </a:rPr>
              <a:t>CBEM </a:t>
            </a:r>
            <a:r>
              <a:rPr lang="en-US" cap="none" dirty="0">
                <a:solidFill>
                  <a:srgbClr val="5DB64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Frequently Asked Questions</a:t>
            </a:r>
            <a:endParaRPr lang="en-US" cap="none" dirty="0">
              <a:solidFill>
                <a:srgbClr val="5DB644"/>
              </a:solidFill>
            </a:endParaRPr>
          </a:p>
          <a:p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CF3D2A3-89DF-4076-A8A1-1DA0401907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3031701"/>
            <a:ext cx="7827528" cy="78275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hous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23961956-2F62-4EEF-98FA-17F8F96D0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b="2739"/>
          <a:stretch/>
        </p:blipFill>
        <p:spPr>
          <a:xfrm>
            <a:off x="0" y="-5"/>
            <a:ext cx="19594856" cy="13716004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24B9BAF-F37C-466A-A6D0-D4A89542D9EC}"/>
              </a:ext>
            </a:extLst>
          </p:cNvPr>
          <p:cNvSpPr/>
          <p:nvPr/>
        </p:nvSpPr>
        <p:spPr>
          <a:xfrm rot="16200000">
            <a:off x="5734688" y="-144170"/>
            <a:ext cx="13716002" cy="14004333"/>
          </a:xfrm>
          <a:prstGeom prst="rtTriangle">
            <a:avLst/>
          </a:prstGeom>
          <a:solidFill>
            <a:srgbClr val="0271CE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BC8F35-9447-42E8-9E63-3A97D0242DC1}"/>
              </a:ext>
            </a:extLst>
          </p:cNvPr>
          <p:cNvSpPr/>
          <p:nvPr/>
        </p:nvSpPr>
        <p:spPr>
          <a:xfrm>
            <a:off x="0" y="0"/>
            <a:ext cx="19787616" cy="13715998"/>
          </a:xfrm>
          <a:prstGeom prst="rect">
            <a:avLst/>
          </a:prstGeom>
          <a:solidFill>
            <a:srgbClr val="0271CE">
              <a:alpha val="52000"/>
            </a:srgb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" name="JHJAG_Color_logo_white_5in-01-01.png" descr="JHJAG_Color_logo_white_5in-01-01.png">
            <a:hlinkClick r:id="rId4"/>
            <a:extLst>
              <a:ext uri="{FF2B5EF4-FFF2-40B4-BE49-F238E27FC236}">
                <a16:creationId xmlns:a16="http://schemas.microsoft.com/office/drawing/2014/main" id="{5465CE66-4FE0-E242-8E7F-F99D3254CBD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18837" t="33597" r="21270" b="33068"/>
          <a:stretch>
            <a:fillRect/>
          </a:stretch>
        </p:blipFill>
        <p:spPr>
          <a:xfrm>
            <a:off x="15666493" y="4882565"/>
            <a:ext cx="8049487" cy="3461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F1C693CF-B061-7047-AD5C-0354D9C93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229" y="12182311"/>
            <a:ext cx="728682" cy="728682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2F4EA849-7F85-764B-B4F9-6FCAB9D147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999" y="12182311"/>
            <a:ext cx="728682" cy="728682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40A2C0D7-829D-ED4D-8503-F7EF375172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917" y="12182311"/>
            <a:ext cx="728682" cy="728682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4D967C-827D-4F5E-B722-6317F04C00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228" y="12135384"/>
            <a:ext cx="822535" cy="82253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CCC301-A77B-4AA6-A1B3-2129D9740D99}"/>
              </a:ext>
            </a:extLst>
          </p:cNvPr>
          <p:cNvCxnSpPr>
            <a:cxnSpLocks/>
          </p:cNvCxnSpPr>
          <p:nvPr/>
        </p:nvCxnSpPr>
        <p:spPr>
          <a:xfrm flipV="1">
            <a:off x="5590522" y="-5"/>
            <a:ext cx="14004334" cy="13716007"/>
          </a:xfrm>
          <a:prstGeom prst="line">
            <a:avLst/>
          </a:prstGeom>
          <a:noFill/>
          <a:ln w="762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91864E7-B19F-4226-8453-7E46047D02FB}"/>
              </a:ext>
            </a:extLst>
          </p:cNvPr>
          <p:cNvSpPr txBox="1"/>
          <p:nvPr/>
        </p:nvSpPr>
        <p:spPr>
          <a:xfrm>
            <a:off x="12249150" y="8344371"/>
            <a:ext cx="11306731" cy="35086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kern="5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For more information on the Childhood Bereavement Estimation Model (CBEM) or additional services visit </a:t>
            </a:r>
            <a:r>
              <a:rPr kumimoji="0" lang="en-US" sz="5400" b="0" i="0" u="none" strike="noStrike" kern="500" cap="none" spc="0" normalizeH="0" dirty="0">
                <a:ln>
                  <a:noFill/>
                </a:ln>
                <a:solidFill>
                  <a:srgbClr val="FFDB00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  <a:hlinkClick r:id="rId13"/>
              </a:rPr>
              <a:t>judishouse.org/</a:t>
            </a:r>
            <a:r>
              <a:rPr kumimoji="0" lang="en-US" sz="5400" b="0" i="0" u="none" strike="noStrike" kern="500" cap="none" spc="0" normalizeH="0" dirty="0" err="1">
                <a:ln>
                  <a:noFill/>
                </a:ln>
                <a:solidFill>
                  <a:srgbClr val="FFDB00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  <a:hlinkClick r:id="rId13"/>
              </a:rPr>
              <a:t>cbem</a:t>
            </a:r>
            <a:r>
              <a:rPr kumimoji="0" lang="en-US" sz="5400" b="0" i="0" u="none" strike="noStrike" kern="500" cap="none" spc="0" normalizeH="0" dirty="0">
                <a:ln>
                  <a:noFill/>
                </a:ln>
                <a:solidFill>
                  <a:srgbClr val="FFDB00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  <a:hlinkClick r:id="rId13"/>
              </a:rPr>
              <a:t>.</a:t>
            </a:r>
            <a:endParaRPr kumimoji="0" lang="en-US" sz="5400" b="0" i="0" u="none" strike="noStrike" kern="500" cap="none" spc="0" normalizeH="0" dirty="0">
              <a:ln>
                <a:noFill/>
              </a:ln>
              <a:solidFill>
                <a:srgbClr val="FFDB00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41734193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BD28FD22-EE82-4903-96C6-59D1516CEA09}"/>
              </a:ext>
            </a:extLst>
          </p:cNvPr>
          <p:cNvSpPr/>
          <p:nvPr/>
        </p:nvSpPr>
        <p:spPr>
          <a:xfrm>
            <a:off x="7176467" y="547861"/>
            <a:ext cx="9819446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AD1FA164-5ABC-4B1B-9803-2E16F03E9615}"/>
              </a:ext>
            </a:extLst>
          </p:cNvPr>
          <p:cNvSpPr txBox="1"/>
          <p:nvPr/>
        </p:nvSpPr>
        <p:spPr>
          <a:xfrm>
            <a:off x="10569287" y="773235"/>
            <a:ext cx="3033806" cy="7058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9888">
              <a:lnSpc>
                <a:spcPts val="5500"/>
              </a:lnSpc>
              <a:defRPr sz="5000" b="1" cap="none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r>
              <a:rPr lang="en-US" sz="6000" b="0" dirty="0">
                <a:solidFill>
                  <a:schemeClr val="tx1"/>
                </a:solidFill>
                <a:latin typeface="Franklin Gothic Demi" panose="020B0703020102020204" pitchFamily="34" charset="0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BC9E7-4657-4320-9956-8CBB80C94E9F}"/>
              </a:ext>
            </a:extLst>
          </p:cNvPr>
          <p:cNvSpPr txBox="1"/>
          <p:nvPr/>
        </p:nvSpPr>
        <p:spPr>
          <a:xfrm>
            <a:off x="1771650" y="3123522"/>
            <a:ext cx="21431250" cy="710963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This report was prepared for Family Grief Center Month, 2021 and includes data for the</a:t>
            </a:r>
            <a:r>
              <a:rPr lang="en-US" sz="3600" b="1" cap="none" dirty="0">
                <a:solidFill>
                  <a:schemeClr val="tx2"/>
                </a:solidFill>
              </a:rPr>
              <a:t> </a:t>
            </a:r>
            <a:r>
              <a:rPr lang="en-US" sz="3600" cap="none" dirty="0">
                <a:solidFill>
                  <a:schemeClr val="tx2"/>
                </a:solidFill>
              </a:rPr>
              <a:t>indicated service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Childhood Bereavement Estimation Model (CBEM) results are produced using data from the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C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enters for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D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isease Control and Prevention, National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C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enter for Health </a:t>
            </a:r>
            <a:r>
              <a:rPr lang="en-US" sz="3600" cap="none" dirty="0">
                <a:solidFill>
                  <a:schemeClr val="tx2"/>
                </a:solidFill>
                <a:latin typeface="adelle-sans"/>
              </a:rPr>
              <a:t>S</a:t>
            </a:r>
            <a:r>
              <a:rPr lang="en-US" sz="3600" b="0" i="0" cap="none" dirty="0">
                <a:solidFill>
                  <a:schemeClr val="tx2"/>
                </a:solidFill>
                <a:effectLst/>
                <a:latin typeface="adelle-sans"/>
              </a:rPr>
              <a:t>tatistics, CDC WONDER online database. </a:t>
            </a:r>
            <a:r>
              <a:rPr lang="en-US" sz="3600" b="0" i="0" u="none" strike="noStrike" cap="none" dirty="0">
                <a:solidFill>
                  <a:schemeClr val="tx2"/>
                </a:solidFill>
                <a:effectLst/>
                <a:latin typeface="adelle-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http://wonder.cdc.gov/</a:t>
            </a:r>
            <a:endParaRPr lang="en-US" sz="3600" b="0" i="0" u="none" strike="noStrike" cap="none" dirty="0">
              <a:solidFill>
                <a:schemeClr val="tx2"/>
              </a:solidFill>
              <a:effectLst/>
              <a:latin typeface="adelle-sans"/>
            </a:endParaRP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Estimates </a:t>
            </a:r>
            <a:r>
              <a:rPr lang="en-US" sz="3600" cap="none">
                <a:solidFill>
                  <a:schemeClr val="tx2"/>
                </a:solidFill>
              </a:rPr>
              <a:t>for Family Grief Center’s </a:t>
            </a:r>
            <a:r>
              <a:rPr lang="en-US" sz="3600" cap="none" dirty="0">
                <a:solidFill>
                  <a:schemeClr val="tx2"/>
                </a:solidFill>
              </a:rPr>
              <a:t>service area as well as the national and state prevalence estimates</a:t>
            </a:r>
            <a:r>
              <a:rPr lang="en-US" sz="2800" cap="none" dirty="0">
                <a:solidFill>
                  <a:schemeClr val="tx2"/>
                </a:solidFill>
              </a:rPr>
              <a:t>*</a:t>
            </a:r>
            <a:r>
              <a:rPr lang="en-US" sz="3600" cap="none" dirty="0">
                <a:solidFill>
                  <a:schemeClr val="tx2"/>
                </a:solidFill>
              </a:rPr>
              <a:t> use data from 2015-2019, the most recent five years of data available from CDC WONDER</a:t>
            </a: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Individual county prevalence estimates</a:t>
            </a:r>
            <a:r>
              <a:rPr lang="en-US" sz="2800" cap="none" dirty="0">
                <a:solidFill>
                  <a:schemeClr val="tx2"/>
                </a:solidFill>
              </a:rPr>
              <a:t>*</a:t>
            </a:r>
            <a:r>
              <a:rPr lang="en-US" sz="3600" cap="none" dirty="0">
                <a:solidFill>
                  <a:schemeClr val="tx2"/>
                </a:solidFill>
              </a:rPr>
              <a:t> use data from 2009-2018 to address data suppression issues encountered at this level of analysis</a:t>
            </a:r>
          </a:p>
          <a:p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dirty="0">
                <a:solidFill>
                  <a:schemeClr val="tx2"/>
                </a:solidFill>
              </a:rPr>
              <a:t>For a more detailed description of CBEM methodology see </a:t>
            </a:r>
            <a:r>
              <a:rPr lang="en-US" sz="3600" cap="none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https://www.judishouse.org/cbem-methodology-sources</a:t>
            </a:r>
            <a:endParaRPr lang="en-US" sz="3600" cap="none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cap="none" dirty="0">
              <a:solidFill>
                <a:schemeClr val="tx2"/>
              </a:solidFill>
            </a:endParaRPr>
          </a:p>
          <a:p>
            <a:r>
              <a:rPr lang="en-US" sz="3600" cap="none" dirty="0">
                <a:solidFill>
                  <a:schemeClr val="tx2"/>
                </a:solidFill>
              </a:rPr>
              <a:t>*</a:t>
            </a:r>
            <a:r>
              <a:rPr lang="en-US" sz="2800" cap="none" dirty="0">
                <a:solidFill>
                  <a:schemeClr val="tx2"/>
                </a:solidFill>
              </a:rPr>
              <a:t>The CBEM produces </a:t>
            </a:r>
            <a:r>
              <a:rPr lang="en-US" sz="2800" i="1" cap="none" dirty="0">
                <a:solidFill>
                  <a:schemeClr val="tx2"/>
                </a:solidFill>
              </a:rPr>
              <a:t>projected </a:t>
            </a:r>
            <a:r>
              <a:rPr lang="en-US" sz="2800" cap="none" dirty="0">
                <a:solidFill>
                  <a:schemeClr val="tx2"/>
                </a:solidFill>
              </a:rPr>
              <a:t>and </a:t>
            </a:r>
            <a:r>
              <a:rPr lang="en-US" sz="2800" i="1" cap="none" dirty="0">
                <a:solidFill>
                  <a:schemeClr val="tx2"/>
                </a:solidFill>
              </a:rPr>
              <a:t>current </a:t>
            </a:r>
            <a:r>
              <a:rPr lang="en-US" sz="2800" cap="none" dirty="0">
                <a:solidFill>
                  <a:schemeClr val="tx2"/>
                </a:solidFill>
              </a:rPr>
              <a:t>prevalence estimates. The results presented in this report include </a:t>
            </a:r>
            <a:r>
              <a:rPr lang="en-US" sz="2800" i="1" cap="none" dirty="0">
                <a:solidFill>
                  <a:schemeClr val="tx2"/>
                </a:solidFill>
              </a:rPr>
              <a:t>projected</a:t>
            </a:r>
            <a:r>
              <a:rPr lang="en-US" sz="2800" cap="none" dirty="0">
                <a:solidFill>
                  <a:schemeClr val="tx2"/>
                </a:solidFill>
              </a:rPr>
              <a:t> estimates. </a:t>
            </a:r>
            <a:r>
              <a:rPr lang="en-US" sz="2800" i="1" cap="none" dirty="0">
                <a:solidFill>
                  <a:schemeClr val="tx2"/>
                </a:solidFill>
              </a:rPr>
              <a:t>Current</a:t>
            </a:r>
            <a:r>
              <a:rPr lang="en-US" sz="2800" cap="none" dirty="0">
                <a:solidFill>
                  <a:schemeClr val="tx2"/>
                </a:solidFill>
              </a:rPr>
              <a:t> estimates can be found in the excel spreadsheet.</a:t>
            </a:r>
            <a:endParaRPr lang="en-US" sz="3600" cap="none" dirty="0">
              <a:solidFill>
                <a:schemeClr val="tx2"/>
              </a:solidFill>
            </a:endParaRPr>
          </a:p>
          <a:p>
            <a:pPr marL="457200" marR="0" indent="-45720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all" spc="0" normalizeH="0" baseline="0" dirty="0">
              <a:ln>
                <a:noFill/>
              </a:ln>
              <a:solidFill>
                <a:srgbClr val="0371CE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20647697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BA763FC8-814B-4B7E-8477-065388DCC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>
          <a:xfrm>
            <a:off x="1163953" y="2470946"/>
            <a:ext cx="5967581" cy="43841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F2695E-C7C4-4A9D-B956-9941500DD346}"/>
              </a:ext>
            </a:extLst>
          </p:cNvPr>
          <p:cNvCxnSpPr>
            <a:cxnSpLocks/>
          </p:cNvCxnSpPr>
          <p:nvPr/>
        </p:nvCxnSpPr>
        <p:spPr>
          <a:xfrm>
            <a:off x="6061650" y="3870463"/>
            <a:ext cx="9472462" cy="7245955"/>
          </a:xfrm>
          <a:prstGeom prst="line">
            <a:avLst/>
          </a:prstGeom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C436273-2FB0-44FA-B2B4-FA29DCBAB847}"/>
              </a:ext>
            </a:extLst>
          </p:cNvPr>
          <p:cNvSpPr/>
          <p:nvPr/>
        </p:nvSpPr>
        <p:spPr>
          <a:xfrm>
            <a:off x="5588000" y="527156"/>
            <a:ext cx="13019157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88E8AA-8A03-4A02-AA93-073929A8248C}"/>
              </a:ext>
            </a:extLst>
          </p:cNvPr>
          <p:cNvCxnSpPr>
            <a:cxnSpLocks/>
          </p:cNvCxnSpPr>
          <p:nvPr/>
        </p:nvCxnSpPr>
        <p:spPr>
          <a:xfrm flipV="1">
            <a:off x="6061650" y="2495145"/>
            <a:ext cx="10934263" cy="1375318"/>
          </a:xfrm>
          <a:prstGeom prst="line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CE1DDD0-ADCA-4265-9B39-1C07A629E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12354" r="28178" b="23918"/>
          <a:stretch/>
        </p:blipFill>
        <p:spPr>
          <a:xfrm>
            <a:off x="11528781" y="1756209"/>
            <a:ext cx="10934263" cy="10490300"/>
          </a:xfrm>
          <a:prstGeom prst="rect">
            <a:avLst/>
          </a:prstGeom>
        </p:spPr>
      </p:pic>
      <p:sp>
        <p:nvSpPr>
          <p:cNvPr id="399" name="object 13"/>
          <p:cNvSpPr txBox="1"/>
          <p:nvPr/>
        </p:nvSpPr>
        <p:spPr>
          <a:xfrm>
            <a:off x="6746240" y="697294"/>
            <a:ext cx="10683269" cy="7053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9888">
              <a:lnSpc>
                <a:spcPts val="5500"/>
              </a:lnSpc>
              <a:defRPr sz="5000" b="1" cap="none">
                <a:solidFill>
                  <a:srgbClr val="FFFFFF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lvl1pPr>
          </a:lstStyle>
          <a:p>
            <a:pPr algn="ctr"/>
            <a:r>
              <a:rPr lang="en-US" sz="5400" b="0" dirty="0">
                <a:solidFill>
                  <a:schemeClr val="tx1"/>
                </a:solidFill>
                <a:latin typeface="Franklin Gothic Demi" panose="020B0703020102020204" pitchFamily="34" charset="0"/>
              </a:rPr>
              <a:t>Family Grief Center’s Service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C7C51-23A9-484B-9047-9DE547E5828E}"/>
              </a:ext>
            </a:extLst>
          </p:cNvPr>
          <p:cNvSpPr txBox="1"/>
          <p:nvPr/>
        </p:nvSpPr>
        <p:spPr>
          <a:xfrm>
            <a:off x="1825786" y="8534490"/>
            <a:ext cx="8122025" cy="24929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C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ounties served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Book" panose="020B0503020102020204" pitchFamily="34" charset="0"/>
                <a:sym typeface="FranklinGothic URW Demi"/>
              </a:rPr>
              <a:t>County A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County B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Book" panose="020B0503020102020204" pitchFamily="34" charset="0"/>
              <a:sym typeface="FranklinGothic URW Demi"/>
            </a:endParaRP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County C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Book" panose="020B0503020102020204" pitchFamily="34" charset="0"/>
                <a:sym typeface="FranklinGothic URW Demi"/>
              </a:rPr>
              <a:t>County D</a:t>
            </a:r>
          </a:p>
          <a:p>
            <a:pPr marL="514350" marR="0" indent="-51435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County E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Book" panose="020B0503020102020204" pitchFamily="34" charset="0"/>
              <a:sym typeface="FranklinGothic URW Demi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6ABAA2A-3B16-4D63-AB21-7B95B9F93D52}"/>
              </a:ext>
            </a:extLst>
          </p:cNvPr>
          <p:cNvSpPr/>
          <p:nvPr/>
        </p:nvSpPr>
        <p:spPr>
          <a:xfrm>
            <a:off x="1040563" y="7611809"/>
            <a:ext cx="687744" cy="687744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CB331F-3A70-4101-A944-9DF0DCF85FB6}"/>
              </a:ext>
            </a:extLst>
          </p:cNvPr>
          <p:cNvSpPr txBox="1"/>
          <p:nvPr/>
        </p:nvSpPr>
        <p:spPr>
          <a:xfrm>
            <a:off x="1825786" y="7707487"/>
            <a:ext cx="8122025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Famil</a:t>
            </a:r>
            <a:r>
              <a:rPr lang="en-US" cap="none" dirty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</a:rPr>
              <a:t>y Grief Center’s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FranklinGothic URW Demi"/>
              </a:rPr>
              <a:t>location</a:t>
            </a:r>
            <a:endParaRPr kumimoji="0" lang="en-US" b="0" i="0" u="none" strike="noStrike" cap="all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74398-3426-4726-9879-DB9F5E86BAC5}"/>
              </a:ext>
            </a:extLst>
          </p:cNvPr>
          <p:cNvSpPr/>
          <p:nvPr/>
        </p:nvSpPr>
        <p:spPr>
          <a:xfrm>
            <a:off x="1048718" y="8646669"/>
            <a:ext cx="679589" cy="412377"/>
          </a:xfrm>
          <a:prstGeom prst="rect">
            <a:avLst/>
          </a:prstGeom>
          <a:solidFill>
            <a:srgbClr val="00B050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7BE300CC-F2AD-41EF-B753-D331CCB01010}"/>
              </a:ext>
            </a:extLst>
          </p:cNvPr>
          <p:cNvSpPr/>
          <p:nvPr/>
        </p:nvSpPr>
        <p:spPr>
          <a:xfrm>
            <a:off x="1163953" y="7202212"/>
            <a:ext cx="1905001" cy="96691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F1A157C-7C96-495A-893A-E663C1FD1052}"/>
              </a:ext>
            </a:extLst>
          </p:cNvPr>
          <p:cNvSpPr/>
          <p:nvPr/>
        </p:nvSpPr>
        <p:spPr>
          <a:xfrm>
            <a:off x="15643087" y="6474311"/>
            <a:ext cx="368954" cy="368954"/>
          </a:xfrm>
          <a:prstGeom prst="star5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CCFC658-17ED-45EA-B039-CBE93E1C0CF7}"/>
              </a:ext>
            </a:extLst>
          </p:cNvPr>
          <p:cNvSpPr/>
          <p:nvPr/>
        </p:nvSpPr>
        <p:spPr>
          <a:xfrm>
            <a:off x="18930083" y="6781817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5528508-305A-4B2A-A85D-FEF487F68008}"/>
              </a:ext>
            </a:extLst>
          </p:cNvPr>
          <p:cNvSpPr/>
          <p:nvPr/>
        </p:nvSpPr>
        <p:spPr>
          <a:xfrm>
            <a:off x="14246107" y="6377673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5BC7E8F-2C8F-4218-BD5F-57D2E45BA5F4}"/>
              </a:ext>
            </a:extLst>
          </p:cNvPr>
          <p:cNvSpPr/>
          <p:nvPr/>
        </p:nvSpPr>
        <p:spPr>
          <a:xfrm>
            <a:off x="15742673" y="4038330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CB4F37-7F20-480D-A8DE-DB64E07E893A}"/>
              </a:ext>
            </a:extLst>
          </p:cNvPr>
          <p:cNvSpPr txBox="1"/>
          <p:nvPr/>
        </p:nvSpPr>
        <p:spPr>
          <a:xfrm>
            <a:off x="19097887" y="6892252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A17CBE-E17D-45BD-91A5-5BBAA948E981}"/>
              </a:ext>
            </a:extLst>
          </p:cNvPr>
          <p:cNvSpPr txBox="1"/>
          <p:nvPr/>
        </p:nvSpPr>
        <p:spPr>
          <a:xfrm>
            <a:off x="14414703" y="6497124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all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E7A5605-AC4E-432C-AF83-CF242A9A43E2}"/>
              </a:ext>
            </a:extLst>
          </p:cNvPr>
          <p:cNvSpPr txBox="1"/>
          <p:nvPr/>
        </p:nvSpPr>
        <p:spPr>
          <a:xfrm>
            <a:off x="15898037" y="4148373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3</a:t>
            </a:r>
            <a:endParaRPr kumimoji="0" lang="en-US" sz="3000" b="0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Gothic URW Demi"/>
              <a:ea typeface="FranklinGothic URW Demi"/>
              <a:cs typeface="FranklinGothic URW Demi"/>
              <a:sym typeface="FranklinGothic URW Dem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69B69A-BA09-4819-A506-B74E92AA74CA}"/>
              </a:ext>
            </a:extLst>
          </p:cNvPr>
          <p:cNvSpPr/>
          <p:nvPr/>
        </p:nvSpPr>
        <p:spPr>
          <a:xfrm>
            <a:off x="17210947" y="4411310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AE4542-EA36-4519-BC5A-9043EF6F84DB}"/>
              </a:ext>
            </a:extLst>
          </p:cNvPr>
          <p:cNvSpPr txBox="1"/>
          <p:nvPr/>
        </p:nvSpPr>
        <p:spPr>
          <a:xfrm>
            <a:off x="17362019" y="4515581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all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4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01AD6A8-47CD-4893-B0F9-53C474184B7E}"/>
              </a:ext>
            </a:extLst>
          </p:cNvPr>
          <p:cNvCxnSpPr>
            <a:cxnSpLocks/>
          </p:cNvCxnSpPr>
          <p:nvPr/>
        </p:nvCxnSpPr>
        <p:spPr>
          <a:xfrm flipH="1">
            <a:off x="15354217" y="4577429"/>
            <a:ext cx="604911" cy="962338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B6FA8CD-D7C4-4786-9735-7F4A374EFFF0}"/>
              </a:ext>
            </a:extLst>
          </p:cNvPr>
          <p:cNvCxnSpPr>
            <a:cxnSpLocks/>
          </p:cNvCxnSpPr>
          <p:nvPr/>
        </p:nvCxnSpPr>
        <p:spPr>
          <a:xfrm flipH="1">
            <a:off x="16667509" y="4992832"/>
            <a:ext cx="807632" cy="1086034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58C5D5A-EF55-40EE-8810-338F7A2E208C}"/>
              </a:ext>
            </a:extLst>
          </p:cNvPr>
          <p:cNvSpPr/>
          <p:nvPr/>
        </p:nvSpPr>
        <p:spPr>
          <a:xfrm>
            <a:off x="18930083" y="5644242"/>
            <a:ext cx="715617" cy="715617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D19E4-FDEF-49EF-A858-D73E4DEA6F3D}"/>
              </a:ext>
            </a:extLst>
          </p:cNvPr>
          <p:cNvSpPr txBox="1"/>
          <p:nvPr/>
        </p:nvSpPr>
        <p:spPr>
          <a:xfrm>
            <a:off x="19097887" y="5754677"/>
            <a:ext cx="404891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all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Gothic URW Demi"/>
                <a:ea typeface="FranklinGothic URW Demi"/>
                <a:cs typeface="FranklinGothic URW Demi"/>
                <a:sym typeface="FranklinGothic URW Dem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76380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531BB-FB0A-4A47-98DD-385B84785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DC11FC-EB0A-4E05-817D-A98462CC6532}"/>
              </a:ext>
            </a:extLst>
          </p:cNvPr>
          <p:cNvSpPr txBox="1"/>
          <p:nvPr/>
        </p:nvSpPr>
        <p:spPr>
          <a:xfrm>
            <a:off x="2015845" y="4722833"/>
            <a:ext cx="10519055" cy="100027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4800" cap="none" dirty="0">
                <a:solidFill>
                  <a:schemeClr val="tx1"/>
                </a:solidFill>
                <a:latin typeface="Franklin Gothic Demi" panose="020B0703020102020204" pitchFamily="34" charset="0"/>
              </a:rPr>
              <a:t>CHILDREN IN THE ANYTOWN AREA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1566C-0ED5-4002-A4C4-F67F597F3E2A}"/>
              </a:ext>
            </a:extLst>
          </p:cNvPr>
          <p:cNvSpPr txBox="1"/>
          <p:nvPr/>
        </p:nvSpPr>
        <p:spPr>
          <a:xfrm>
            <a:off x="1213123" y="9747516"/>
            <a:ext cx="8030268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6.5% ~ 36K</a:t>
            </a:r>
            <a:endParaRPr kumimoji="0" lang="en-US" sz="1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BF7D0E-F82A-4BC0-B429-C704B1F371D7}"/>
              </a:ext>
            </a:extLst>
          </p:cNvPr>
          <p:cNvSpPr txBox="1"/>
          <p:nvPr/>
        </p:nvSpPr>
        <p:spPr>
          <a:xfrm>
            <a:off x="2015845" y="5589468"/>
            <a:ext cx="8795590" cy="141577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cap="none" dirty="0">
                <a:solidFill>
                  <a:schemeClr val="tx1"/>
                </a:solidFill>
                <a:latin typeface="+mn-lt"/>
              </a:rPr>
              <a:t>w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sym typeface="FranklinGothic URW Demi"/>
              </a:rPr>
              <a:t>ill experience the death of a parent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sym typeface="FranklinGothic URW Demi"/>
              </a:rPr>
              <a:t>or sibling by age 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C3998-431A-4AEB-9511-A4F51A831004}"/>
              </a:ext>
            </a:extLst>
          </p:cNvPr>
          <p:cNvSpPr txBox="1"/>
          <p:nvPr/>
        </p:nvSpPr>
        <p:spPr>
          <a:xfrm>
            <a:off x="1337575" y="10301513"/>
            <a:ext cx="7781364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none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children will be bereaved by age 18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sym typeface="FranklinGothic URW Dem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63016-DB95-4C10-B643-38F4E33A7171}"/>
              </a:ext>
            </a:extLst>
          </p:cNvPr>
          <p:cNvSpPr txBox="1"/>
          <p:nvPr/>
        </p:nvSpPr>
        <p:spPr>
          <a:xfrm>
            <a:off x="18129036" y="10079482"/>
            <a:ext cx="5988424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none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youth will be bereaved by age 25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sym typeface="FranklinGothic URW Dem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19B2D5-E6BD-4880-AF96-ED8770D59E4C}"/>
              </a:ext>
            </a:extLst>
          </p:cNvPr>
          <p:cNvSpPr txBox="1"/>
          <p:nvPr/>
        </p:nvSpPr>
        <p:spPr>
          <a:xfrm>
            <a:off x="17232566" y="9572997"/>
            <a:ext cx="7781364" cy="5693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88K</a:t>
            </a:r>
            <a:endParaRPr kumimoji="0" lang="en-US" sz="1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ranklin Gothic Demi" panose="020B0703020102020204" pitchFamily="34" charset="0"/>
              <a:sym typeface="FranklinGothic URW Demi"/>
            </a:endParaRPr>
          </a:p>
        </p:txBody>
      </p:sp>
    </p:spTree>
    <p:extLst>
      <p:ext uri="{BB962C8B-B14F-4D97-AF65-F5344CB8AC3E}">
        <p14:creationId xmlns:p14="http://schemas.microsoft.com/office/powerpoint/2010/main" val="37926898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3946130340"/>
              </p:ext>
            </p:extLst>
          </p:nvPr>
        </p:nvGraphicFramePr>
        <p:xfrm>
          <a:off x="1450175" y="3684206"/>
          <a:ext cx="20535182" cy="647892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43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5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64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1 in X Children</a:t>
                      </a:r>
                      <a:endParaRPr sz="3200" b="0" i="0" dirty="0">
                        <a:solidFill>
                          <a:srgbClr val="5DB644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 in 14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7.2%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5,287,200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5DB644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5DB644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1 in 15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6.5%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82,030 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15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Gothic URW Demi"/>
                        </a:rPr>
                        <a:t>6.5%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36,000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16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8,210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17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8,960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770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13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10,590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416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15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7,550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70571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50175" y="1344697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888">
              <a:lnSpc>
                <a:spcPts val="5500"/>
              </a:lnSpc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dirty="0">
                <a:latin typeface="Franklin Gothic Demi Cond" panose="020B0706030402020204" pitchFamily="34" charset="0"/>
              </a:rPr>
              <a:t>Projected estimates of youth who will be bereaved due to death of a </a:t>
            </a:r>
            <a:r>
              <a:rPr dirty="0">
                <a:solidFill>
                  <a:srgbClr val="5DB644"/>
                </a:solidFill>
                <a:latin typeface="Franklin Gothic Demi Cond" panose="020B0706030402020204" pitchFamily="34" charset="0"/>
              </a:rPr>
              <a:t>parent or sibling </a:t>
            </a:r>
            <a:r>
              <a:rPr dirty="0">
                <a:latin typeface="Franklin Gothic Demi Cond" panose="020B0706030402020204" pitchFamily="34" charset="0"/>
              </a:rPr>
              <a:t>by</a:t>
            </a:r>
            <a:r>
              <a:rPr lang="en-US" dirty="0">
                <a:latin typeface="Franklin Gothic Demi Cond" panose="020B0706030402020204" pitchFamily="34" charset="0"/>
              </a:rPr>
              <a:t> age</a:t>
            </a:r>
            <a:r>
              <a:rPr dirty="0">
                <a:latin typeface="Franklin Gothic Demi Cond" panose="020B0706030402020204" pitchFamily="34" charset="0"/>
              </a:rPr>
              <a:t> 18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50175" y="3096534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5DB644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70993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856217272"/>
              </p:ext>
            </p:extLst>
          </p:nvPr>
        </p:nvGraphicFramePr>
        <p:xfrm>
          <a:off x="1419667" y="3748208"/>
          <a:ext cx="21011109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3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1 in X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of Children</a:t>
                      </a:r>
                      <a:endParaRPr sz="3200" b="0" i="0" dirty="0">
                        <a:solidFill>
                          <a:srgbClr val="EF8050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EF8050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17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5.9%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4,374,680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1 in 18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5.4%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EF8050"/>
                          </a:solidFill>
                          <a:latin typeface="FranklinGothic URW Demi"/>
                        </a:rPr>
                        <a:t>68,080</a:t>
                      </a:r>
                      <a:endParaRPr sz="3000" b="1" dirty="0">
                        <a:solidFill>
                          <a:srgbClr val="EF8050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19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5.3%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29,110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5.0%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6,520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21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4.8%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7,060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28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3.6%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540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16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6.2%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8,740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18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5.5%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6,310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38896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888">
              <a:lnSpc>
                <a:spcPts val="5500"/>
              </a:lnSpc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dirty="0">
                <a:latin typeface="Franklin Gothic Demi Cond" panose="020B0706030402020204" pitchFamily="34" charset="0"/>
              </a:rPr>
              <a:t>Projected estimates of youth who will be bereaved due to death of a </a:t>
            </a:r>
            <a:r>
              <a:rPr dirty="0">
                <a:solidFill>
                  <a:srgbClr val="EF8050"/>
                </a:solidFill>
                <a:latin typeface="Franklin Gothic Demi Cond" panose="020B0706030402020204" pitchFamily="34" charset="0"/>
              </a:rPr>
              <a:t>parent </a:t>
            </a:r>
            <a:r>
              <a:rPr dirty="0">
                <a:latin typeface="Franklin Gothic Demi Cond" panose="020B0706030402020204" pitchFamily="34" charset="0"/>
              </a:rPr>
              <a:t>by </a:t>
            </a:r>
            <a:r>
              <a:rPr lang="en-US" dirty="0">
                <a:latin typeface="Franklin Gothic Demi Cond" panose="020B0706030402020204" pitchFamily="34" charset="0"/>
              </a:rPr>
              <a:t>age </a:t>
            </a:r>
            <a:r>
              <a:rPr dirty="0">
                <a:latin typeface="Franklin Gothic Demi Cond" panose="020B0706030402020204" pitchFamily="34" charset="0"/>
              </a:rPr>
              <a:t>18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088683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EF805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132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2407330382"/>
              </p:ext>
            </p:extLst>
          </p:nvPr>
        </p:nvGraphicFramePr>
        <p:xfrm>
          <a:off x="1419667" y="3877432"/>
          <a:ext cx="21279912" cy="61577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5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chemeClr val="bg1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1.3%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970,200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1.2%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FranklinGothic URW Demi"/>
                        </a:rPr>
                        <a:t>14,730</a:t>
                      </a:r>
                      <a:endParaRPr sz="3000" b="1" dirty="0">
                        <a:solidFill>
                          <a:schemeClr val="bg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1.3%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7,260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1.4%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1,780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1,990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54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250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1.4%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1,970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4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Demi" panose="020B0703020102020204" pitchFamily="34" charset="0"/>
                          <a:ea typeface="+mj-ea"/>
                          <a:cs typeface="+mj-cs"/>
                          <a:sym typeface="Calibri"/>
                        </a:rPr>
                        <a:t>1.1%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1,300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19667" y="1789011"/>
            <a:ext cx="14122334" cy="1410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9888">
              <a:lnSpc>
                <a:spcPts val="5500"/>
              </a:lnSpc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dirty="0">
                <a:latin typeface="Franklin Gothic Demi Cond" panose="020B0706030402020204" pitchFamily="34" charset="0"/>
              </a:rPr>
              <a:t>Projected estimates of youth who will be bereaved due to death of a 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sibling</a:t>
            </a:r>
            <a:r>
              <a:rPr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dirty="0">
                <a:latin typeface="Franklin Gothic Demi Cond" panose="020B0706030402020204" pitchFamily="34" charset="0"/>
              </a:rPr>
              <a:t>by </a:t>
            </a:r>
            <a:r>
              <a:rPr lang="en-US" dirty="0">
                <a:latin typeface="Franklin Gothic Demi Cond" panose="020B0706030402020204" pitchFamily="34" charset="0"/>
              </a:rPr>
              <a:t>age </a:t>
            </a:r>
            <a:r>
              <a:rPr dirty="0">
                <a:latin typeface="Franklin Gothic Demi Cond" panose="020B0706030402020204" pitchFamily="34" charset="0"/>
              </a:rPr>
              <a:t>18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19667" y="3488733"/>
            <a:ext cx="1905001" cy="966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891">
              <a:lnSpc>
                <a:spcPct val="150000"/>
              </a:lnSpc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0821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675530-723F-4B3E-B712-553CF47E8075}"/>
              </a:ext>
            </a:extLst>
          </p:cNvPr>
          <p:cNvGraphicFramePr>
            <a:graphicFrameLocks/>
          </p:cNvGraphicFramePr>
          <p:nvPr/>
        </p:nvGraphicFramePr>
        <p:xfrm>
          <a:off x="998117" y="3326975"/>
          <a:ext cx="7082115" cy="73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arallelogram 6">
            <a:extLst>
              <a:ext uri="{FF2B5EF4-FFF2-40B4-BE49-F238E27FC236}">
                <a16:creationId xmlns:a16="http://schemas.microsoft.com/office/drawing/2014/main" id="{E5C65FAE-E8AE-4070-B595-9A808CC2E59A}"/>
              </a:ext>
            </a:extLst>
          </p:cNvPr>
          <p:cNvSpPr/>
          <p:nvPr/>
        </p:nvSpPr>
        <p:spPr>
          <a:xfrm>
            <a:off x="4112924" y="386497"/>
            <a:ext cx="16158152" cy="1070554"/>
          </a:xfrm>
          <a:prstGeom prst="parallelogram">
            <a:avLst/>
          </a:prstGeom>
          <a:solidFill>
            <a:srgbClr val="026FCD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39" rIns="91439" bIns="91439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Source of Bereavement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D9C9474-18D5-4EC9-975C-1AE47BCA4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707470"/>
              </p:ext>
            </p:extLst>
          </p:nvPr>
        </p:nvGraphicFramePr>
        <p:xfrm>
          <a:off x="8422341" y="2946236"/>
          <a:ext cx="7870153" cy="1036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DF1B6A54-4377-481F-8729-D946577E63F7}"/>
              </a:ext>
            </a:extLst>
          </p:cNvPr>
          <p:cNvGraphicFramePr>
            <a:graphicFrameLocks/>
          </p:cNvGraphicFramePr>
          <p:nvPr/>
        </p:nvGraphicFramePr>
        <p:xfrm>
          <a:off x="15949595" y="3164266"/>
          <a:ext cx="7862905" cy="801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4CD2B1-F1DB-4198-93C0-8E91DD72FE63}"/>
              </a:ext>
            </a:extLst>
          </p:cNvPr>
          <p:cNvSpPr txBox="1"/>
          <p:nvPr/>
        </p:nvSpPr>
        <p:spPr>
          <a:xfrm>
            <a:off x="4260859" y="2833444"/>
            <a:ext cx="1423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Sibling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5E810-4567-4618-BE9F-292AD4477D8A}"/>
              </a:ext>
            </a:extLst>
          </p:cNvPr>
          <p:cNvSpPr txBox="1"/>
          <p:nvPr/>
        </p:nvSpPr>
        <p:spPr>
          <a:xfrm>
            <a:off x="18355128" y="2707709"/>
            <a:ext cx="33947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 &amp; Sibling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4632F-1C47-46E4-A753-2B87F7E5C8D5}"/>
              </a:ext>
            </a:extLst>
          </p:cNvPr>
          <p:cNvSpPr txBox="1"/>
          <p:nvPr/>
        </p:nvSpPr>
        <p:spPr>
          <a:xfrm>
            <a:off x="11475469" y="2812886"/>
            <a:ext cx="1736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Parent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E3C23-AEC2-40A4-989F-55C97013006A}"/>
              </a:ext>
            </a:extLst>
          </p:cNvPr>
          <p:cNvSpPr txBox="1"/>
          <p:nvPr/>
        </p:nvSpPr>
        <p:spPr>
          <a:xfrm rot="16200000">
            <a:off x="-1438909" y="6167859"/>
            <a:ext cx="3985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none" dirty="0">
                <a:latin typeface="Franklin Gothic Demi" panose="020B0703020102020204" pitchFamily="34" charset="0"/>
              </a:rPr>
              <a:t>Projected Prevalence</a:t>
            </a:r>
          </a:p>
        </p:txBody>
      </p:sp>
    </p:spTree>
    <p:extLst>
      <p:ext uri="{BB962C8B-B14F-4D97-AF65-F5344CB8AC3E}">
        <p14:creationId xmlns:p14="http://schemas.microsoft.com/office/powerpoint/2010/main" val="19738119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Table 7"/>
          <p:cNvGraphicFramePr/>
          <p:nvPr>
            <p:extLst>
              <p:ext uri="{D42A27DB-BD31-4B8C-83A1-F6EECF244321}">
                <p14:modId xmlns:p14="http://schemas.microsoft.com/office/powerpoint/2010/main" val="7509803"/>
              </p:ext>
            </p:extLst>
          </p:nvPr>
        </p:nvGraphicFramePr>
        <p:xfrm>
          <a:off x="1424899" y="3534419"/>
          <a:ext cx="20535182" cy="726629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3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5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97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Location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1 in X Children</a:t>
                      </a:r>
                      <a:endParaRPr sz="3200" b="0" i="0" dirty="0">
                        <a:solidFill>
                          <a:srgbClr val="5DB644"/>
                        </a:solidFill>
                        <a:latin typeface="Franklin Gothic Demi Cond" panose="020B0706030402020204" pitchFamily="34" charset="0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% of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8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Total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# o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f</a:t>
                      </a:r>
                      <a:r>
                        <a:rPr lang="en-US"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sz="3200" b="0" i="0" dirty="0">
                          <a:solidFill>
                            <a:srgbClr val="5DB644"/>
                          </a:solidFill>
                          <a:latin typeface="Franklin Gothic Demi Cond" panose="020B0706030402020204" pitchFamily="34" charset="0"/>
                        </a:rPr>
                        <a:t>Children</a:t>
                      </a:r>
                    </a:p>
                  </a:txBody>
                  <a:tcPr marL="9525" marR="9525" marT="9525" marB="9525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0">
                      <a:noFill/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UNITED STATES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 in 8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12.7%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Gothic URW Demi"/>
                        </a:rPr>
                        <a:t>13,291,500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2706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rgbClr val="5DB644"/>
                          </a:solidFill>
                          <a:latin typeface="FranklinGothic URW Demi"/>
                        </a:rPr>
                        <a:t>STATE</a:t>
                      </a:r>
                      <a:endParaRPr sz="3000" b="1" dirty="0">
                        <a:solidFill>
                          <a:srgbClr val="5DB644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1 in 9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11.5%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0" u="none" strike="noStrike" dirty="0">
                          <a:solidFill>
                            <a:srgbClr val="5DB644"/>
                          </a:solidFill>
                          <a:effectLst/>
                          <a:latin typeface="FranklinGothic URW Demi"/>
                        </a:rPr>
                        <a:t>205,270</a:t>
                      </a:r>
                    </a:p>
                  </a:txBody>
                  <a:tcPr marL="9525" marR="9525" marT="9525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96512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ANYTOWN AREA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1 in 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Gothic URW Demi"/>
                        </a:rPr>
                        <a:t>11.7%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FranklinGothic URW Demi"/>
                        </a:rPr>
                        <a:t>88,190</a:t>
                      </a:r>
                      <a:endParaRPr sz="3000" b="1" dirty="0">
                        <a:solidFill>
                          <a:schemeClr val="tx1"/>
                        </a:solidFill>
                        <a:latin typeface="FranklinGothic URW Demi"/>
                      </a:endParaRP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B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A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11.6%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20,210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l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B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10.3%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20,880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C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12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8.7%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1,730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254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D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7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14.0%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27,330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County E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 in 9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11.5%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 sz="1800"/>
                      </a:pPr>
                      <a:r>
                        <a:rPr lang="en-US" sz="2800" dirty="0">
                          <a:latin typeface="Franklin Gothic Demi" panose="020B0703020102020204" pitchFamily="34" charset="0"/>
                        </a:rPr>
                        <a:t>18,650</a:t>
                      </a:r>
                    </a:p>
                  </a:txBody>
                  <a:tcPr marL="9525" marR="9525" marT="9525" marB="9525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25400" cap="flat">
                      <a:noFill/>
                      <a:prstDash val="solid"/>
                      <a:round/>
                    </a:lnT>
                    <a:lnB w="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870571"/>
                  </a:ext>
                </a:extLst>
              </a:tr>
            </a:tbl>
          </a:graphicData>
        </a:graphic>
      </p:graphicFrame>
      <p:sp>
        <p:nvSpPr>
          <p:cNvPr id="327" name="object 13"/>
          <p:cNvSpPr txBox="1"/>
          <p:nvPr/>
        </p:nvSpPr>
        <p:spPr>
          <a:xfrm>
            <a:off x="1450175" y="1344697"/>
            <a:ext cx="14122334" cy="21159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Projected estimates of youth who will be bereaved due to death of a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5DB644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parent or sibling 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by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 age</a:t>
            </a:r>
            <a:r>
              <a:rPr kumimoji="0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 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Franklin Gothic Demi Cond" panose="020B0706030402020204" pitchFamily="34" charset="0"/>
                <a:sym typeface="FranklinGothic URW Cond"/>
              </a:rPr>
              <a:t>25</a:t>
            </a:r>
          </a:p>
          <a:p>
            <a:pPr marL="0" marR="0" lvl="0" indent="9888" algn="l" defTabSz="18288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none">
                <a:solidFill>
                  <a:srgbClr val="3C3C3C"/>
                </a:solidFill>
                <a:latin typeface="FranklinGothic URW Cond"/>
                <a:ea typeface="FranklinGothic URW Cond"/>
                <a:cs typeface="FranklinGothic URW Cond"/>
                <a:sym typeface="FranklinGothic URW Cond"/>
              </a:defRPr>
            </a:pPr>
            <a:endParaRPr kumimoji="0" sz="50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Franklin Gothic Demi Cond" panose="020B0706030402020204" pitchFamily="34" charset="0"/>
              <a:sym typeface="FranklinGothic URW Cond"/>
            </a:endParaRP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677C687-2B80-4B3F-B7BC-7C80A6077A56}"/>
              </a:ext>
            </a:extLst>
          </p:cNvPr>
          <p:cNvSpPr/>
          <p:nvPr/>
        </p:nvSpPr>
        <p:spPr>
          <a:xfrm>
            <a:off x="1450175" y="3096534"/>
            <a:ext cx="1905001" cy="96691"/>
          </a:xfrm>
          <a:prstGeom prst="roundRect">
            <a:avLst>
              <a:gd name="adj" fmla="val 50000"/>
            </a:avLst>
          </a:prstGeom>
          <a:solidFill>
            <a:srgbClr val="5DB644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1828891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cap="none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Medium"/>
              <a:sym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23179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70B9"/>
      </a:dk1>
      <a:lt1>
        <a:srgbClr val="FEFFFE"/>
      </a:lt1>
      <a:dk2>
        <a:srgbClr val="D1D2D3"/>
      </a:dk2>
      <a:lt2>
        <a:srgbClr val="535353"/>
      </a:lt2>
      <a:accent1>
        <a:srgbClr val="FECE41"/>
      </a:accent1>
      <a:accent2>
        <a:srgbClr val="90D3ED"/>
      </a:accent2>
      <a:accent3>
        <a:srgbClr val="59B65F"/>
      </a:accent3>
      <a:accent4>
        <a:srgbClr val="EF8050"/>
      </a:accent4>
      <a:accent5>
        <a:srgbClr val="0070B9"/>
      </a:accent5>
      <a:accent6>
        <a:srgbClr val="FEFFFE"/>
      </a:accent6>
      <a:hlink>
        <a:srgbClr val="FECE41"/>
      </a:hlink>
      <a:folHlink>
        <a:srgbClr val="FECE4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371CE"/>
            </a:solidFill>
            <a:effectLst/>
            <a:uFillTx/>
            <a:latin typeface="FranklinGothic URW Demi"/>
            <a:ea typeface="FranklinGothic URW Demi"/>
            <a:cs typeface="FranklinGothic URW Demi"/>
            <a:sym typeface="FranklinGothic URW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0371CE"/>
            </a:solidFill>
            <a:effectLst/>
            <a:uFillTx/>
            <a:latin typeface="FranklinGothic URW Demi"/>
            <a:ea typeface="FranklinGothic URW Demi"/>
            <a:cs typeface="FranklinGothic URW Demi"/>
            <a:sym typeface="FranklinGothic URW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6282</TotalTime>
  <Words>1072</Words>
  <Application>Microsoft Office PowerPoint</Application>
  <PresentationFormat>Custom</PresentationFormat>
  <Paragraphs>279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adelle-sans</vt:lpstr>
      <vt:lpstr>Arial</vt:lpstr>
      <vt:lpstr>Arial Black</vt:lpstr>
      <vt:lpstr>Calibri</vt:lpstr>
      <vt:lpstr>Franklin Gothic Book</vt:lpstr>
      <vt:lpstr>Franklin Gothic Demi</vt:lpstr>
      <vt:lpstr>Franklin Gothic Demi Cond</vt:lpstr>
      <vt:lpstr>Franklin Gothic Medium</vt:lpstr>
      <vt:lpstr>FranklinGothic URW</vt:lpstr>
      <vt:lpstr>FranklinGothic URW Cond</vt:lpstr>
      <vt:lpstr>FranklinGothic URW Demi</vt:lpstr>
      <vt:lpstr>Graphik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Calley Welborn</dc:creator>
  <cp:lastModifiedBy>Amy Wetherbee-Rodgers</cp:lastModifiedBy>
  <cp:revision>361</cp:revision>
  <cp:lastPrinted>2019-03-18T21:57:15Z</cp:lastPrinted>
  <dcterms:modified xsi:type="dcterms:W3CDTF">2021-09-23T22:39:22Z</dcterms:modified>
</cp:coreProperties>
</file>