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1" r:id="rId3"/>
    <p:sldId id="26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E"/>
    <a:srgbClr val="80A6D3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62" autoAdjust="0"/>
  </p:normalViewPr>
  <p:slideViewPr>
    <p:cSldViewPr snapToGrid="0" snapToObjects="1">
      <p:cViewPr>
        <p:scale>
          <a:sx n="110" d="100"/>
          <a:sy n="110" d="100"/>
        </p:scale>
        <p:origin x="1644" y="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03243-AA8D-834B-B52D-62B441D816E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CE7F-8761-2D42-B3DF-BB006ADA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11F8-B15A-D34E-811E-FE9A1E09A8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D49A-3DC1-C44B-AD3F-2C3F05B2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3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data for 108 zip codes reflecting 1856 clients. </a:t>
            </a:r>
          </a:p>
          <a:p>
            <a:r>
              <a:rPr lang="en-US" dirty="0"/>
              <a:t>105 zip codes (1846 clients) are mapped.</a:t>
            </a:r>
          </a:p>
          <a:p>
            <a:r>
              <a:rPr lang="en-US" dirty="0"/>
              <a:t>3 zip codes are not mapped: </a:t>
            </a:r>
          </a:p>
          <a:p>
            <a:r>
              <a:rPr lang="en-US" dirty="0"/>
              <a:t>-82009 – Cheyenne, WY (6 clients)</a:t>
            </a:r>
          </a:p>
          <a:p>
            <a:r>
              <a:rPr lang="en-US" dirty="0"/>
              <a:t>-90602 - </a:t>
            </a:r>
            <a:r>
              <a:rPr lang="en-US" dirty="0" err="1"/>
              <a:t>Whitteri</a:t>
            </a:r>
            <a:r>
              <a:rPr lang="en-US" dirty="0"/>
              <a:t>, CA (3 clients)</a:t>
            </a:r>
          </a:p>
          <a:p>
            <a:r>
              <a:rPr lang="en-US" dirty="0"/>
              <a:t>-80242 – Lithuania (1 client) – likely a typo </a:t>
            </a: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Backend data: </a:t>
            </a: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JH_ClientsByZipCode2019_InHouseCBCT_TableToExcel</a:t>
            </a: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JH_ZipCodes2019_ClientsNOTServed_Table_inhousecbct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D49A-3DC1-C44B-AD3F-2C3F05B2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6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600">
                <a:latin typeface="Arial"/>
                <a:cs typeface="Arial"/>
              </a:defRPr>
            </a:lvl2pPr>
            <a:lvl3pPr marL="320040" indent="-137160">
              <a:spcBef>
                <a:spcPts val="3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spcBef>
                <a:spcPts val="300"/>
              </a:spcBef>
              <a:spcAft>
                <a:spcPts val="600"/>
              </a:spcAft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6612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 marL="320040" indent="-137160"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5569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_No Dande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072345-AC41-415B-932B-F4DCE916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4410"/>
            <a:ext cx="9144000" cy="3992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935FE-9337-476E-9E24-11B318729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76340"/>
            <a:ext cx="9144000" cy="167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9006D7-8BA6-4F72-B9AB-6148FF88CFB6}"/>
              </a:ext>
            </a:extLst>
          </p:cNvPr>
          <p:cNvSpPr/>
          <p:nvPr userDrawn="1"/>
        </p:nvSpPr>
        <p:spPr>
          <a:xfrm>
            <a:off x="0" y="1024410"/>
            <a:ext cx="9144000" cy="3951930"/>
          </a:xfrm>
          <a:prstGeom prst="rect">
            <a:avLst/>
          </a:prstGeom>
          <a:solidFill>
            <a:srgbClr val="D2DEEE">
              <a:alpha val="9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921B9A-09BB-46DC-8ADA-C6AF6FF4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16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E1206EE-EA62-48BC-A40E-140518FF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600">
                <a:latin typeface="Arial"/>
                <a:cs typeface="Arial"/>
              </a:defRPr>
            </a:lvl2pPr>
            <a:lvl3pPr marL="320040" indent="-137160">
              <a:spcBef>
                <a:spcPts val="3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spcBef>
                <a:spcPts val="300"/>
              </a:spcBef>
              <a:spcAft>
                <a:spcPts val="600"/>
              </a:spcAft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A4CC8E3-E5B4-401A-A1E7-95CF40209D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6612" y="1024410"/>
            <a:ext cx="4040188" cy="2963466"/>
          </a:xfrm>
        </p:spPr>
        <p:txBody>
          <a:bodyPr>
            <a:no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 marL="320040" indent="-137160"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32004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105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7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63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6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7012"/>
            <a:ext cx="8229600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3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32D39E-391F-4E04-8711-915FE1BD3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41" r="10441"/>
          <a:stretch/>
        </p:blipFill>
        <p:spPr>
          <a:xfrm>
            <a:off x="-1" y="178955"/>
            <a:ext cx="9144001" cy="4785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233A3A-FEAC-40A2-8B31-3DD74D8908A1}"/>
              </a:ext>
            </a:extLst>
          </p:cNvPr>
          <p:cNvSpPr/>
          <p:nvPr userDrawn="1"/>
        </p:nvSpPr>
        <p:spPr>
          <a:xfrm>
            <a:off x="-1" y="178955"/>
            <a:ext cx="9144000" cy="4785588"/>
          </a:xfrm>
          <a:prstGeom prst="rect">
            <a:avLst/>
          </a:prstGeom>
          <a:solidFill>
            <a:srgbClr val="80A6D3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EAF8FF-15E9-4830-9141-5AB81FA836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9750" y="1392236"/>
            <a:ext cx="5770563" cy="3089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Blank Section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29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9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83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31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34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511473"/>
            <a:ext cx="6400800" cy="17992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Lucida Grande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" marR="0" indent="-164592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4pPr>
            <a:lvl5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3"/>
            <a:r>
              <a:rPr lang="en-US" dirty="0"/>
              <a:t>Body Text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  <a:p>
            <a:pPr marL="182880" marR="0" lvl="3" indent="-16459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Body Text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5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65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rPr>
              <a:t>Main Header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0702"/>
            <a:ext cx="8229600" cy="282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l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Subhead Insert Here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Third level</a:t>
            </a:r>
          </a:p>
          <a:p>
            <a:pPr algn="l">
              <a:lnSpc>
                <a:spcPct val="150000"/>
              </a:lnSpc>
            </a:pPr>
            <a:endParaRPr lang="en-US" sz="18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fld id="{62A507C2-9B34-594E-9A5C-7793A82A288D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50000"/>
                  </a:schemeClr>
                </a:solidFill>
                <a:latin typeface="Futura PT Demi"/>
                <a:cs typeface="Futura PT Demi"/>
              </a:defRPr>
            </a:lvl1pPr>
          </a:lstStyle>
          <a:p>
            <a:fld id="{89B1932D-F535-9848-88FF-F12B06F3B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64" r:id="rId4"/>
    <p:sldLayoutId id="2147483665" r:id="rId5"/>
    <p:sldLayoutId id="2147483651" r:id="rId6"/>
    <p:sldLayoutId id="2147483660" r:id="rId7"/>
    <p:sldLayoutId id="2147483661" r:id="rId8"/>
    <p:sldLayoutId id="2147483650" r:id="rId9"/>
    <p:sldLayoutId id="2147483653" r:id="rId10"/>
    <p:sldLayoutId id="214748366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Tx/>
        <a:buNone/>
        <a:defRPr sz="2200" b="0" i="0" kern="1200" baseline="0">
          <a:solidFill>
            <a:schemeClr val="tx2">
              <a:lumMod val="60000"/>
              <a:lumOff val="40000"/>
            </a:schemeClr>
          </a:solidFill>
          <a:latin typeface="Arial"/>
          <a:ea typeface="+mn-ea"/>
          <a:cs typeface="Arial"/>
        </a:defRPr>
      </a:lvl1pPr>
      <a:lvl2pPr marL="192024" indent="-192024" algn="l" defTabSz="4572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320040" indent="-13716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Lucida Grande"/>
        <a:buChar char="-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utura PT Book"/>
          <a:ea typeface="+mn-ea"/>
          <a:cs typeface="Futura PT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PT Book"/>
          <a:ea typeface="+mn-ea"/>
          <a:cs typeface="Futura PT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udishouse.org/research-tools/cbem/custom-cbem-reports-services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Served By Zip Code Map Example</a:t>
            </a:r>
          </a:p>
        </p:txBody>
      </p:sp>
      <p:sp>
        <p:nvSpPr>
          <p:cNvPr id="5" name="Childhood Bereavement Estimation Model (CBEM) Results and Population Data for the Philadelphia Metro Area">
            <a:extLst>
              <a:ext uri="{FF2B5EF4-FFF2-40B4-BE49-F238E27FC236}">
                <a16:creationId xmlns:a16="http://schemas.microsoft.com/office/drawing/2014/main" id="{773C7981-8C01-4044-9688-A1B2CAD95C4A}"/>
              </a:ext>
            </a:extLst>
          </p:cNvPr>
          <p:cNvSpPr txBox="1">
            <a:spLocks/>
          </p:cNvSpPr>
          <p:nvPr/>
        </p:nvSpPr>
        <p:spPr>
          <a:xfrm>
            <a:off x="928711" y="3325922"/>
            <a:ext cx="7286578" cy="649195"/>
          </a:xfrm>
          <a:prstGeom prst="rect">
            <a:avLst/>
          </a:prstGeom>
        </p:spPr>
        <p:txBody>
          <a:bodyPr/>
          <a:lstStyle>
            <a:lvl1pPr marL="685800" indent="-685800" algn="l" defTabSz="914400" rtl="0" eaLnBrk="1" latinLnBrk="0" hangingPunct="1">
              <a:spcBef>
                <a:spcPct val="20000"/>
              </a:spcBef>
              <a:buFont typeface="Arial"/>
              <a:buNone/>
              <a:defRPr sz="6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cap="none" dirty="0">
                <a:solidFill>
                  <a:srgbClr val="0070B9"/>
                </a:solidFill>
                <a:latin typeface="+mj-lt"/>
              </a:rPr>
              <a:t>Prepared by Judi’s House/JAG Institute for Judi’s House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70B9"/>
                </a:solidFill>
                <a:latin typeface="+mj-lt"/>
              </a:rPr>
              <a:t>2021</a:t>
            </a:r>
            <a:endParaRPr lang="en-US" sz="2400" cap="none" dirty="0">
              <a:solidFill>
                <a:srgbClr val="0070B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52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434781"/>
            <a:ext cx="6993685" cy="3284702"/>
          </a:xfrm>
        </p:spPr>
        <p:txBody>
          <a:bodyPr>
            <a:no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This report was prepared for Judi’s House in September 2021 and includes client location data.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Client location data for onsite and school-based services was provided to Judi’s House/JAG Institute by Judi’s House for the purpose of data visualization via maps.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Maps include notation of the primary counties served by Judi’s House as well as the zip codes of clients served.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Clean, organized client location data utilized to produce the maps can be found in the excel spreadsheet.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For a detailed description of additional local reports Judi’s House/JAG Institute offers, please see: </a:t>
            </a:r>
            <a:r>
              <a:rPr lang="en-US" dirty="0">
                <a:hlinkClick r:id="rId2"/>
              </a:rPr>
              <a:t>https://judishouse.org/research-tools/cbem/custom-cbem-reports-services/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C0DF6-E3FF-48CB-8EEB-2797D3D49D2E}"/>
              </a:ext>
            </a:extLst>
          </p:cNvPr>
          <p:cNvSpPr/>
          <p:nvPr/>
        </p:nvSpPr>
        <p:spPr>
          <a:xfrm>
            <a:off x="1432" y="3268198"/>
            <a:ext cx="9142568" cy="1881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BB315A-07E7-4E9A-9213-1C49E64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1" y="268966"/>
            <a:ext cx="2027244" cy="1473701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dirty="0">
                <a:solidFill>
                  <a:srgbClr val="1F497D"/>
                </a:solidFill>
                <a:latin typeface="+mj-lt"/>
                <a:cs typeface="+mj-cs"/>
              </a:rPr>
              <a:t>Number of Clients and Students Served by Judi’s House by Zip Code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2E1136D-1D7A-488D-895D-2042AEDF68D7}"/>
              </a:ext>
            </a:extLst>
          </p:cNvPr>
          <p:cNvSpPr txBox="1"/>
          <p:nvPr/>
        </p:nvSpPr>
        <p:spPr>
          <a:xfrm>
            <a:off x="420681" y="2363378"/>
            <a:ext cx="2027244" cy="22159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r">
              <a:lnSpc>
                <a:spcPts val="1800"/>
              </a:lnSpc>
              <a:defRPr sz="18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Gothic URW"/>
                <a:sym typeface="FranklinGothic URW"/>
              </a:rPr>
              <a:t>*Colors on this map represent the number of Judi’s House clients served through onsite and school-based services located in each zip code. Zip codes are outlined in white while counties in Judi’s House service area are outlined in green.</a:t>
            </a:r>
          </a:p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Gothic URW"/>
                <a:sym typeface="FranklinGothic URW"/>
              </a:rPr>
              <a:t>**The map depicts a total of 1846 clients.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ADEF77E-E3F2-46BB-92B0-EEEB7CE58F2C}"/>
              </a:ext>
            </a:extLst>
          </p:cNvPr>
          <p:cNvSpPr txBox="1"/>
          <p:nvPr/>
        </p:nvSpPr>
        <p:spPr>
          <a:xfrm>
            <a:off x="420681" y="4585222"/>
            <a:ext cx="2672464" cy="381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r">
              <a:lnSpc>
                <a:spcPts val="1800"/>
              </a:lnSpc>
              <a:defRPr sz="18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cap="small" dirty="0">
                <a:solidFill>
                  <a:srgbClr val="0070B9"/>
                </a:solidFill>
              </a:rPr>
              <a:t>Judi’s House </a:t>
            </a:r>
            <a:r>
              <a:rPr kumimoji="0" lang="en-US" sz="700" b="0" i="1" u="none" strike="noStrike" kern="0" cap="small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"/>
                <a:sym typeface="FranklinGothic URW"/>
              </a:rPr>
              <a:t>Data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811580-259F-478D-96D7-44475D50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0"/>
            <a:ext cx="66568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281</Words>
  <Application>Microsoft Office PowerPoint</Application>
  <PresentationFormat>On-screen Show (16:9)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FranklinGothic URW</vt:lpstr>
      <vt:lpstr>Futura PT Book</vt:lpstr>
      <vt:lpstr>Futura PT Demi</vt:lpstr>
      <vt:lpstr>Lucida Grande</vt:lpstr>
      <vt:lpstr>Office Theme</vt:lpstr>
      <vt:lpstr>Number Served By Zip Code Map Example</vt:lpstr>
      <vt:lpstr>Overview</vt:lpstr>
      <vt:lpstr>Number of Clients and Students Served by Judi’s House by Zip Code</vt:lpstr>
    </vt:vector>
  </TitlesOfParts>
  <Company>Sapo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Header Here</dc:title>
  <dc:creator>Stephen Ponce</dc:creator>
  <cp:lastModifiedBy>Mary Parks</cp:lastModifiedBy>
  <cp:revision>35</cp:revision>
  <dcterms:created xsi:type="dcterms:W3CDTF">2020-09-14T17:15:19Z</dcterms:created>
  <dcterms:modified xsi:type="dcterms:W3CDTF">2021-11-19T22:08:36Z</dcterms:modified>
</cp:coreProperties>
</file>